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84" r:id="rId3"/>
    <p:sldId id="285" r:id="rId4"/>
    <p:sldId id="286" r:id="rId5"/>
    <p:sldId id="261" r:id="rId6"/>
    <p:sldId id="262" r:id="rId7"/>
    <p:sldId id="287" r:id="rId8"/>
    <p:sldId id="288" r:id="rId9"/>
    <p:sldId id="289" r:id="rId10"/>
    <p:sldId id="290" r:id="rId11"/>
    <p:sldId id="291" r:id="rId12"/>
    <p:sldId id="292" r:id="rId13"/>
    <p:sldId id="265" r:id="rId14"/>
    <p:sldId id="294" r:id="rId15"/>
    <p:sldId id="295" r:id="rId16"/>
    <p:sldId id="293" r:id="rId17"/>
    <p:sldId id="269" r:id="rId18"/>
    <p:sldId id="270" r:id="rId19"/>
    <p:sldId id="296" r:id="rId20"/>
    <p:sldId id="272" r:id="rId21"/>
    <p:sldId id="297" r:id="rId22"/>
    <p:sldId id="273" r:id="rId23"/>
    <p:sldId id="305" r:id="rId24"/>
    <p:sldId id="274" r:id="rId25"/>
    <p:sldId id="275" r:id="rId26"/>
    <p:sldId id="298" r:id="rId27"/>
    <p:sldId id="299" r:id="rId28"/>
    <p:sldId id="278" r:id="rId29"/>
    <p:sldId id="302" r:id="rId30"/>
    <p:sldId id="279" r:id="rId31"/>
    <p:sldId id="306" r:id="rId32"/>
    <p:sldId id="303" r:id="rId33"/>
    <p:sldId id="280" r:id="rId34"/>
    <p:sldId id="281" r:id="rId35"/>
    <p:sldId id="283" r:id="rId36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0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914B6-85ED-4A79-8B55-D88CFADD702B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E4F66-143B-4E6D-BFBB-BC05A356E11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477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ángulo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2EC9E3-070A-4694-9A2B-B6CE3565A5BA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en-US" smtClean="0"/>
          </a:p>
        </p:txBody>
      </p:sp>
      <p:sp>
        <p:nvSpPr>
          <p:cNvPr id="41987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ángulo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ángulo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306277-AC1B-43C6-AB92-4C13788DC853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en-US" smtClean="0"/>
          </a:p>
        </p:txBody>
      </p:sp>
      <p:sp>
        <p:nvSpPr>
          <p:cNvPr id="43011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Rectángulo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6919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9296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29551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4399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7466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50756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69552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99021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5457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76325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61777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7B358-0760-4E84-806B-8300FEB1CE7A}" type="datetimeFigureOut">
              <a:rPr lang="es-AR" smtClean="0"/>
              <a:t>19/10/2016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4B0DE-FF95-42EA-8763-F427120682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71263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wmf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10" name="Rectangle 6"/>
          <p:cNvSpPr>
            <a:spLocks noGrp="1" noChangeArrowheads="1"/>
          </p:cNvSpPr>
          <p:nvPr>
            <p:ph idx="1"/>
          </p:nvPr>
        </p:nvSpPr>
        <p:spPr>
          <a:xfrm>
            <a:off x="359345" y="2348880"/>
            <a:ext cx="8245103" cy="396044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s-AR" sz="2800" b="1" dirty="0"/>
              <a:t>Tema 9 </a:t>
            </a:r>
            <a:r>
              <a:rPr lang="es-AR" sz="2800" b="1" dirty="0" smtClean="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s-AR" sz="2800" b="1" dirty="0"/>
              <a:t>	</a:t>
            </a:r>
            <a:r>
              <a:rPr lang="es-AR" sz="2800" b="1" dirty="0" smtClean="0"/>
              <a:t>	</a:t>
            </a:r>
            <a:r>
              <a:rPr lang="es-AR" sz="2800" b="1" dirty="0"/>
              <a:t>	</a:t>
            </a:r>
            <a:r>
              <a:rPr lang="es-AR" sz="2800" b="1" dirty="0" smtClean="0"/>
              <a:t>	Metabolismo </a:t>
            </a:r>
            <a:r>
              <a:rPr lang="es-AR" sz="2800" b="1" dirty="0"/>
              <a:t>de Nucleótidos. Purinas y </a:t>
            </a:r>
            <a:r>
              <a:rPr lang="es-AR" sz="2800" b="1" dirty="0" err="1"/>
              <a:t>Pirimidinas</a:t>
            </a:r>
            <a:r>
              <a:rPr lang="es-AR" sz="2800" b="1" dirty="0"/>
              <a:t>: Síntesis y degradación. Formación de ácido úrico, aspectos clínicos. Regulación. Recuperación de bases. Importancia de las vitaminas en el funcionamiento de estas vías. </a:t>
            </a:r>
            <a:endParaRPr lang="es-ES_tradnl" sz="2800" dirty="0"/>
          </a:p>
        </p:txBody>
      </p:sp>
      <p:sp>
        <p:nvSpPr>
          <p:cNvPr id="17510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8229600" cy="1557338"/>
          </a:xfrm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es-ES_tradnl" sz="4000" b="1" dirty="0">
                <a:solidFill>
                  <a:schemeClr val="tx1"/>
                </a:solidFill>
              </a:rPr>
              <a:t/>
            </a:r>
            <a:br>
              <a:rPr lang="es-ES_tradnl" sz="4000" b="1" dirty="0">
                <a:solidFill>
                  <a:schemeClr val="tx1"/>
                </a:solidFill>
              </a:rPr>
            </a:br>
            <a:r>
              <a:rPr lang="es-ES_tradnl" sz="4000" b="1" dirty="0">
                <a:solidFill>
                  <a:schemeClr val="tx1"/>
                </a:solidFill>
              </a:rPr>
              <a:t>METABOLISMO DE NUCLEOTIDOS</a:t>
            </a:r>
            <a:br>
              <a:rPr lang="es-ES_tradnl" sz="4000" b="1" dirty="0">
                <a:solidFill>
                  <a:schemeClr val="tx1"/>
                </a:solidFill>
              </a:rPr>
            </a:br>
            <a:endParaRPr lang="es-E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3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8313" y="1412776"/>
            <a:ext cx="8280400" cy="498598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Hay dos tipos de vías metabólicas que conducen a la formación de los nucleótidos: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000" b="1" dirty="0">
              <a:latin typeface="Arial Rounded MT Bold" pitchFamily="34" charset="0"/>
              <a:cs typeface="+mn-cs"/>
              <a:sym typeface="Wingdings" pitchFamily="2" charset="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las VÍAS DE NOVO y las VÍAS DE RECUPERACIÓN.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La </a:t>
            </a:r>
            <a:r>
              <a:rPr lang="es-AR" sz="2000" b="1" u="sng" dirty="0">
                <a:latin typeface="Arial Rounded MT Bold" pitchFamily="34" charset="0"/>
                <a:cs typeface="+mn-cs"/>
              </a:rPr>
              <a:t>síntesis de novo </a:t>
            </a:r>
            <a:r>
              <a:rPr lang="es-AR" sz="2000" b="1" dirty="0">
                <a:latin typeface="Arial Rounded MT Bold" pitchFamily="34" charset="0"/>
                <a:cs typeface="+mn-cs"/>
              </a:rPr>
              <a:t>comienza a partir de sus precursores metabólicos: </a:t>
            </a:r>
            <a:r>
              <a:rPr lang="es-AR" sz="2000" b="1" dirty="0" smtClean="0">
                <a:latin typeface="Arial Rounded MT Bold" pitchFamily="34" charset="0"/>
                <a:cs typeface="+mn-cs"/>
              </a:rPr>
              <a:t>ribosa  5-fosfato y </a:t>
            </a:r>
            <a:r>
              <a:rPr lang="es-AR" sz="2000" b="1" dirty="0">
                <a:latin typeface="Arial Rounded MT Bold" pitchFamily="34" charset="0"/>
                <a:cs typeface="+mn-cs"/>
              </a:rPr>
              <a:t>aminoácidos.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Las </a:t>
            </a:r>
            <a:r>
              <a:rPr lang="es-AR" sz="2000" b="1" u="sng" dirty="0">
                <a:latin typeface="Arial Rounded MT Bold" pitchFamily="34" charset="0"/>
                <a:cs typeface="+mn-cs"/>
              </a:rPr>
              <a:t>vías de recuperación </a:t>
            </a:r>
            <a:r>
              <a:rPr lang="es-AR" sz="2000" b="1" dirty="0">
                <a:latin typeface="Arial Rounded MT Bold" pitchFamily="34" charset="0"/>
                <a:cs typeface="+mn-cs"/>
              </a:rPr>
              <a:t>reciclan las bases libres y los nucleósidos liberados por el recambio de estas </a:t>
            </a:r>
            <a:r>
              <a:rPr lang="es-AR" sz="2000" b="1" dirty="0" smtClean="0">
                <a:latin typeface="Arial Rounded MT Bold" pitchFamily="34" charset="0"/>
                <a:cs typeface="+mn-cs"/>
              </a:rPr>
              <a:t>biomoléculas y, en menor medida, los </a:t>
            </a:r>
            <a:r>
              <a:rPr lang="es-AR" sz="2000" b="1" dirty="0">
                <a:latin typeface="Arial Rounded MT Bold" pitchFamily="34" charset="0"/>
                <a:cs typeface="+mn-cs"/>
              </a:rPr>
              <a:t>que provienen de la absorción intestinal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lang="es-AR" sz="20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lang="es-AR" sz="2000" b="1" dirty="0">
                <a:latin typeface="Arial Rounded MT Bold" pitchFamily="34" charset="0"/>
                <a:cs typeface="+mn-cs"/>
              </a:rPr>
              <a:t>Ambas vías son importantes en el metabolismo celular.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dirty="0">
              <a:latin typeface="+mn-lt"/>
              <a:cs typeface="+mn-cs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468313" y="620688"/>
            <a:ext cx="7920111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2800" b="1" dirty="0" smtClean="0">
                <a:latin typeface="Arial Rounded MT Bold" pitchFamily="34" charset="0"/>
              </a:rPr>
              <a:t>BIOSÍNTESIS DE BASES PÚRICAS</a:t>
            </a:r>
          </a:p>
          <a:p>
            <a:pPr algn="ctr"/>
            <a:endParaRPr lang="es-AR" sz="2800" dirty="0"/>
          </a:p>
        </p:txBody>
      </p:sp>
    </p:spTree>
    <p:extLst>
      <p:ext uri="{BB962C8B-B14F-4D97-AF65-F5344CB8AC3E}">
        <p14:creationId xmlns:p14="http://schemas.microsoft.com/office/powerpoint/2010/main" val="132936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288" y="1844824"/>
            <a:ext cx="82804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  <a:cs typeface="+mn-cs"/>
              </a:rPr>
              <a:t>La síntesis de novo de bases púricas y pirimidínicas como así también las vías de recuperación utilizan un precursor común: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  <a:cs typeface="+mn-cs"/>
              </a:rPr>
              <a:t>El FOSFORRIBOSIL PIROFOSFATO (PRPP) el cual se sintetiza a partir de </a:t>
            </a:r>
            <a:r>
              <a:rPr lang="es-AR" sz="2400" b="1" dirty="0" smtClean="0">
                <a:latin typeface="Arial Rounded MT Bold" pitchFamily="34" charset="0"/>
                <a:cs typeface="+mn-cs"/>
              </a:rPr>
              <a:t>ribosa-5-fosfato (vía de las pentosas) </a:t>
            </a:r>
            <a:r>
              <a:rPr lang="es-AR" sz="2400" b="1" dirty="0">
                <a:latin typeface="Arial Rounded MT Bold" pitchFamily="34" charset="0"/>
                <a:cs typeface="+mn-cs"/>
              </a:rPr>
              <a:t>y ATP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AR" sz="2400" b="1" dirty="0">
                <a:latin typeface="Arial Rounded MT Bold" pitchFamily="34" charset="0"/>
                <a:cs typeface="+mn-cs"/>
              </a:rPr>
              <a:t>por acción de la enzima pirofosfoquinasa o FOSFORRIBOSIL PIROFOSFATO SINTETASA.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latin typeface="Arial Rounded MT Bold" pitchFamily="34" charset="0"/>
              <a:cs typeface="+mn-cs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0" y="548680"/>
            <a:ext cx="9144000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sz="2800" b="1" dirty="0" smtClean="0">
                <a:latin typeface="Arial Rounded MT Bold" pitchFamily="34" charset="0"/>
              </a:rPr>
              <a:t>BIOSÍNTESIS DEL FOSFORRIBOSIL PIROFOSFATO</a:t>
            </a:r>
          </a:p>
          <a:p>
            <a:endParaRPr lang="es-AR" sz="2800" dirty="0"/>
          </a:p>
        </p:txBody>
      </p:sp>
    </p:spTree>
    <p:extLst>
      <p:ext uri="{BB962C8B-B14F-4D97-AF65-F5344CB8AC3E}">
        <p14:creationId xmlns:p14="http://schemas.microsoft.com/office/powerpoint/2010/main" val="353604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/>
        </p:nvGrpSpPr>
        <p:grpSpPr>
          <a:xfrm>
            <a:off x="1259632" y="593481"/>
            <a:ext cx="7740055" cy="5924550"/>
            <a:chOff x="1259632" y="593481"/>
            <a:chExt cx="7740055" cy="5924550"/>
          </a:xfrm>
        </p:grpSpPr>
        <p:pic>
          <p:nvPicPr>
            <p:cNvPr id="14338" name="Imagen 2"/>
            <p:cNvPicPr>
              <a:picLocks noChangeAspect="1" noChangeArrowheads="1"/>
            </p:cNvPicPr>
            <p:nvPr/>
          </p:nvPicPr>
          <p:blipFill>
            <a:blip r:embed="rId2">
              <a:lum bright="-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593481"/>
              <a:ext cx="6048375" cy="592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1 Elipse"/>
            <p:cNvSpPr/>
            <p:nvPr/>
          </p:nvSpPr>
          <p:spPr>
            <a:xfrm>
              <a:off x="5364088" y="1556792"/>
              <a:ext cx="288925" cy="2159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AR"/>
            </a:p>
          </p:txBody>
        </p:sp>
        <p:sp>
          <p:nvSpPr>
            <p:cNvPr id="14340" name="2 CuadroTexto"/>
            <p:cNvSpPr txBox="1">
              <a:spLocks noChangeArrowheads="1"/>
            </p:cNvSpPr>
            <p:nvPr/>
          </p:nvSpPr>
          <p:spPr bwMode="auto">
            <a:xfrm>
              <a:off x="2483000" y="1101725"/>
              <a:ext cx="30162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MX" altLang="es-AR" sz="1800" b="1"/>
                <a:t>1</a:t>
              </a:r>
              <a:endParaRPr lang="es-AR" altLang="es-AR" sz="1800" b="1"/>
            </a:p>
          </p:txBody>
        </p:sp>
        <p:sp>
          <p:nvSpPr>
            <p:cNvPr id="3" name="2 Elipse"/>
            <p:cNvSpPr/>
            <p:nvPr/>
          </p:nvSpPr>
          <p:spPr>
            <a:xfrm>
              <a:off x="4715719" y="980728"/>
              <a:ext cx="1944216" cy="864095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cxnSp>
          <p:nvCxnSpPr>
            <p:cNvPr id="5" name="4 Conector curvado"/>
            <p:cNvCxnSpPr/>
            <p:nvPr/>
          </p:nvCxnSpPr>
          <p:spPr>
            <a:xfrm>
              <a:off x="6659935" y="1285875"/>
              <a:ext cx="791940" cy="774973"/>
            </a:xfrm>
            <a:prstGeom prst="curved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5 CuadroTexto"/>
            <p:cNvSpPr txBox="1"/>
            <p:nvPr/>
          </p:nvSpPr>
          <p:spPr>
            <a:xfrm>
              <a:off x="6659935" y="2060848"/>
              <a:ext cx="2339752" cy="92333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s-AR" b="1" dirty="0" smtClean="0"/>
                <a:t>Enzima </a:t>
              </a:r>
              <a:r>
                <a:rPr lang="es-AR" b="1" dirty="0" err="1" smtClean="0"/>
                <a:t>alostérica</a:t>
              </a:r>
              <a:r>
                <a:rPr lang="es-AR" b="1" dirty="0" smtClean="0"/>
                <a:t>, reguladora de la vía de síntesis</a:t>
              </a:r>
              <a:endParaRPr lang="es-AR" b="1" dirty="0"/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6479841" y="6056366"/>
              <a:ext cx="1152128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s-AR" sz="2400" b="1" dirty="0" smtClean="0">
                  <a:solidFill>
                    <a:srgbClr val="FF0000"/>
                  </a:solidFill>
                </a:rPr>
                <a:t>PRPP</a:t>
              </a:r>
              <a:endParaRPr lang="es-AR" sz="2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63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chemeClr val="hlink"/>
            </a:solidFill>
          </a:ln>
        </p:spPr>
        <p:txBody>
          <a:bodyPr/>
          <a:lstStyle/>
          <a:p>
            <a:r>
              <a:rPr lang="es-ES" sz="3200" b="1" dirty="0">
                <a:solidFill>
                  <a:schemeClr val="tx1"/>
                </a:solidFill>
              </a:rPr>
              <a:t>Procedencia de los átomos del anillo de PURINA</a:t>
            </a: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02" y="1805136"/>
            <a:ext cx="7199312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452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s-AR" b="1" dirty="0" smtClean="0"/>
              <a:t>BIOSÍNTESIS DE PURINAS</a:t>
            </a:r>
            <a:endParaRPr lang="es-AR" b="1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>
            <a:normAutofit/>
          </a:bodyPr>
          <a:lstStyle/>
          <a:p>
            <a:r>
              <a:rPr lang="es-AR" dirty="0" smtClean="0"/>
              <a:t>Se sintetizan sobre una molécula de ribosa 5-P en el </a:t>
            </a:r>
            <a:r>
              <a:rPr lang="es-AR" dirty="0" err="1" smtClean="0"/>
              <a:t>citosol</a:t>
            </a:r>
            <a:r>
              <a:rPr lang="es-AR" dirty="0" smtClean="0"/>
              <a:t> celular.</a:t>
            </a:r>
          </a:p>
          <a:p>
            <a:r>
              <a:rPr lang="es-AR" dirty="0" smtClean="0"/>
              <a:t>Se sintetizan </a:t>
            </a:r>
            <a:r>
              <a:rPr lang="es-AR" dirty="0" err="1" smtClean="0"/>
              <a:t>mononucleótidos</a:t>
            </a:r>
            <a:r>
              <a:rPr lang="es-AR" dirty="0" smtClean="0"/>
              <a:t> en un proceso de dos pasos:</a:t>
            </a:r>
          </a:p>
          <a:p>
            <a:pPr marL="0" indent="0">
              <a:buNone/>
            </a:pPr>
            <a:r>
              <a:rPr lang="es-AR" b="1" dirty="0"/>
              <a:t>1°) Síntesis de </a:t>
            </a:r>
            <a:r>
              <a:rPr lang="es-AR" b="1" dirty="0" err="1"/>
              <a:t>inosina</a:t>
            </a:r>
            <a:r>
              <a:rPr lang="es-AR" b="1" dirty="0"/>
              <a:t> </a:t>
            </a:r>
            <a:r>
              <a:rPr lang="es-AR" b="1" dirty="0" err="1"/>
              <a:t>monofosfato</a:t>
            </a:r>
            <a:r>
              <a:rPr lang="es-AR" b="1" dirty="0"/>
              <a:t> (IMP</a:t>
            </a:r>
            <a:r>
              <a:rPr lang="es-AR" b="1" dirty="0" smtClean="0"/>
              <a:t>)</a:t>
            </a:r>
          </a:p>
          <a:p>
            <a:pPr marL="0" indent="0">
              <a:buNone/>
            </a:pPr>
            <a:r>
              <a:rPr lang="es-AR" b="1" dirty="0" smtClean="0"/>
              <a:t>2°) Conversión de IMP a AMP y GMP.</a:t>
            </a:r>
            <a:endParaRPr lang="es-AR" dirty="0" smtClean="0"/>
          </a:p>
        </p:txBody>
      </p:sp>
    </p:spTree>
    <p:extLst>
      <p:ext uri="{BB962C8B-B14F-4D97-AF65-F5344CB8AC3E}">
        <p14:creationId xmlns:p14="http://schemas.microsoft.com/office/powerpoint/2010/main" val="331748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es-AR" dirty="0"/>
              <a:t>1°) </a:t>
            </a:r>
            <a:r>
              <a:rPr lang="es-AR" b="1" dirty="0"/>
              <a:t>Síntesis de </a:t>
            </a:r>
            <a:r>
              <a:rPr lang="es-AR" b="1" dirty="0" err="1"/>
              <a:t>inosina</a:t>
            </a:r>
            <a:r>
              <a:rPr lang="es-AR" b="1" dirty="0"/>
              <a:t> </a:t>
            </a:r>
            <a:r>
              <a:rPr lang="es-AR" b="1" dirty="0" err="1"/>
              <a:t>monofosfato</a:t>
            </a:r>
            <a:r>
              <a:rPr lang="es-AR" b="1" dirty="0"/>
              <a:t> (IMP):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 smtClean="0"/>
              <a:t>-Ribosa </a:t>
            </a:r>
            <a:r>
              <a:rPr lang="es-AR" dirty="0"/>
              <a:t>5-P se </a:t>
            </a:r>
            <a:r>
              <a:rPr lang="es-AR" dirty="0" err="1"/>
              <a:t>fosforila</a:t>
            </a:r>
            <a:r>
              <a:rPr lang="es-AR" dirty="0"/>
              <a:t> para dar PRPP. </a:t>
            </a:r>
            <a:endParaRPr lang="es-AR" dirty="0" smtClean="0"/>
          </a:p>
          <a:p>
            <a:pPr marL="0" indent="0">
              <a:buNone/>
            </a:pPr>
            <a:r>
              <a:rPr lang="es-AR" dirty="0" smtClean="0"/>
              <a:t>-Se </a:t>
            </a:r>
            <a:r>
              <a:rPr lang="es-AR" dirty="0"/>
              <a:t>transfiere el amino de glutamina sobre el PRPP para formar </a:t>
            </a:r>
            <a:r>
              <a:rPr lang="es-AR" dirty="0" err="1"/>
              <a:t>fosforribosilamina</a:t>
            </a:r>
            <a:r>
              <a:rPr lang="es-AR" dirty="0"/>
              <a:t>, catalizado por la enzima </a:t>
            </a:r>
            <a:r>
              <a:rPr lang="es-AR" b="1" i="1" dirty="0"/>
              <a:t>PRPP </a:t>
            </a:r>
            <a:r>
              <a:rPr lang="es-AR" b="1" i="1" dirty="0" err="1"/>
              <a:t>amido</a:t>
            </a:r>
            <a:r>
              <a:rPr lang="es-AR" b="1" i="1" dirty="0"/>
              <a:t> </a:t>
            </a:r>
            <a:r>
              <a:rPr lang="es-AR" b="1" i="1" dirty="0" err="1"/>
              <a:t>transferasa</a:t>
            </a:r>
            <a:r>
              <a:rPr lang="es-AR" dirty="0"/>
              <a:t>. </a:t>
            </a:r>
            <a:endParaRPr lang="es-AR" dirty="0" smtClean="0"/>
          </a:p>
          <a:p>
            <a:pPr marL="0" indent="0">
              <a:buNone/>
            </a:pPr>
            <a:r>
              <a:rPr lang="es-AR" dirty="0" smtClean="0"/>
              <a:t>-Se </a:t>
            </a:r>
            <a:r>
              <a:rPr lang="es-AR" dirty="0"/>
              <a:t>agregan el resto de los átomos del anillo desde los aminoácidos </a:t>
            </a:r>
            <a:r>
              <a:rPr lang="es-AR" b="1" dirty="0" err="1"/>
              <a:t>aspartato</a:t>
            </a:r>
            <a:r>
              <a:rPr lang="es-AR" b="1" dirty="0"/>
              <a:t>, glicina y glutamina</a:t>
            </a:r>
            <a:r>
              <a:rPr lang="es-AR" dirty="0"/>
              <a:t>, </a:t>
            </a:r>
            <a:r>
              <a:rPr lang="es-AR" b="1" dirty="0"/>
              <a:t>CO2</a:t>
            </a:r>
            <a:r>
              <a:rPr lang="es-AR" dirty="0"/>
              <a:t> </a:t>
            </a:r>
            <a:r>
              <a:rPr lang="es-AR" dirty="0" smtClean="0"/>
              <a:t>y restos </a:t>
            </a:r>
            <a:r>
              <a:rPr lang="es-AR" dirty="0" err="1" smtClean="0"/>
              <a:t>monocarbonados</a:t>
            </a:r>
            <a:r>
              <a:rPr lang="es-AR" dirty="0" smtClean="0"/>
              <a:t> derivados </a:t>
            </a:r>
            <a:r>
              <a:rPr lang="es-AR" dirty="0"/>
              <a:t>de </a:t>
            </a:r>
            <a:r>
              <a:rPr lang="es-AR" dirty="0" err="1"/>
              <a:t>Tetrahidrofolato</a:t>
            </a:r>
            <a:r>
              <a:rPr lang="es-AR" dirty="0"/>
              <a:t> </a:t>
            </a:r>
            <a:r>
              <a:rPr lang="es-AR" b="1" dirty="0"/>
              <a:t>(THF).</a:t>
            </a:r>
          </a:p>
          <a:p>
            <a:endParaRPr lang="es-AR" dirty="0"/>
          </a:p>
        </p:txBody>
      </p:sp>
      <p:sp>
        <p:nvSpPr>
          <p:cNvPr id="5" name="4 CuadroTexto"/>
          <p:cNvSpPr txBox="1"/>
          <p:nvPr/>
        </p:nvSpPr>
        <p:spPr>
          <a:xfrm rot="20396710">
            <a:off x="6588224" y="5527086"/>
            <a:ext cx="2304256" cy="83099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b="1" i="1" dirty="0" smtClean="0">
                <a:solidFill>
                  <a:srgbClr val="FF0000"/>
                </a:solidFill>
              </a:rPr>
              <a:t>THF: derivado del ácido fólico. </a:t>
            </a:r>
            <a:endParaRPr lang="es-AR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31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70843"/>
            <a:ext cx="5616624" cy="525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205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AR" b="1" dirty="0" smtClean="0"/>
              <a:t>Síntesis de purinas </a:t>
            </a:r>
            <a:endParaRPr lang="es-AR" b="1" dirty="0"/>
          </a:p>
        </p:txBody>
      </p:sp>
      <p:sp>
        <p:nvSpPr>
          <p:cNvPr id="4" name="3 Elipse"/>
          <p:cNvSpPr/>
          <p:nvPr/>
        </p:nvSpPr>
        <p:spPr>
          <a:xfrm>
            <a:off x="2051720" y="4077072"/>
            <a:ext cx="2088232" cy="100811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6" name="5 Conector curvado"/>
          <p:cNvCxnSpPr/>
          <p:nvPr/>
        </p:nvCxnSpPr>
        <p:spPr>
          <a:xfrm rot="5400000">
            <a:off x="1151620" y="5049180"/>
            <a:ext cx="1224136" cy="576064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971600" y="6024299"/>
            <a:ext cx="158417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400" b="1" dirty="0" smtClean="0">
                <a:solidFill>
                  <a:srgbClr val="FF0000"/>
                </a:solidFill>
              </a:rPr>
              <a:t>Enzima reguladora</a:t>
            </a:r>
            <a:endParaRPr lang="es-AR" sz="2400" b="1" dirty="0">
              <a:solidFill>
                <a:srgbClr val="FF0000"/>
              </a:solidFill>
            </a:endParaRPr>
          </a:p>
        </p:txBody>
      </p:sp>
      <p:sp>
        <p:nvSpPr>
          <p:cNvPr id="3" name="2 Elipse"/>
          <p:cNvSpPr/>
          <p:nvPr/>
        </p:nvSpPr>
        <p:spPr>
          <a:xfrm>
            <a:off x="6300192" y="3861048"/>
            <a:ext cx="86409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9594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07413" cy="993775"/>
          </a:xfrm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es-AR" sz="3600" b="1" dirty="0"/>
              <a:t>2°) Conversión de IMP a AMP y GMP.</a:t>
            </a:r>
            <a:r>
              <a:rPr lang="es-AR" sz="3600" dirty="0"/>
              <a:t/>
            </a:r>
            <a:br>
              <a:rPr lang="es-AR" sz="3600" dirty="0"/>
            </a:br>
            <a:endParaRPr lang="es-ES" sz="3600" b="1" dirty="0">
              <a:solidFill>
                <a:schemeClr val="tx1"/>
              </a:solidFill>
            </a:endParaRPr>
          </a:p>
        </p:txBody>
      </p:sp>
      <p:pic>
        <p:nvPicPr>
          <p:cNvPr id="172037" name="Picture 5" descr="destino IMP"/>
          <p:cNvPicPr>
            <a:picLocks noChangeAspect="1" noChangeArrowheads="1"/>
          </p:cNvPicPr>
          <p:nvPr/>
        </p:nvPicPr>
        <p:blipFill>
          <a:blip r:embed="rId2">
            <a:lum bright="-26000" contrast="14000"/>
          </a:blip>
          <a:srcRect l="29079" r="50922" b="80991"/>
          <a:stretch>
            <a:fillRect/>
          </a:stretch>
        </p:blipFill>
        <p:spPr bwMode="auto">
          <a:xfrm>
            <a:off x="3203575" y="1916113"/>
            <a:ext cx="18732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8" name="Text Box 6"/>
          <p:cNvSpPr txBox="1">
            <a:spLocks noChangeArrowheads="1"/>
          </p:cNvSpPr>
          <p:nvPr/>
        </p:nvSpPr>
        <p:spPr bwMode="auto">
          <a:xfrm>
            <a:off x="3563938" y="3500438"/>
            <a:ext cx="936625" cy="466725"/>
          </a:xfrm>
          <a:prstGeom prst="rect">
            <a:avLst/>
          </a:prstGeom>
          <a:solidFill>
            <a:srgbClr val="B4DCEA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baseline="0"/>
              <a:t>IMP</a:t>
            </a:r>
            <a:endParaRPr lang="es-ES" sz="2400" b="1" baseline="0"/>
          </a:p>
        </p:txBody>
      </p:sp>
      <p:pic>
        <p:nvPicPr>
          <p:cNvPr id="172039" name="Picture 7" descr="destino IMP"/>
          <p:cNvPicPr>
            <a:picLocks noChangeAspect="1" noChangeArrowheads="1"/>
          </p:cNvPicPr>
          <p:nvPr/>
        </p:nvPicPr>
        <p:blipFill>
          <a:blip r:embed="rId2">
            <a:lum bright="-26000" contrast="14000"/>
          </a:blip>
          <a:srcRect l="-922" t="76639" r="26373" b="-510"/>
          <a:stretch>
            <a:fillRect/>
          </a:stretch>
        </p:blipFill>
        <p:spPr bwMode="auto">
          <a:xfrm>
            <a:off x="1403350" y="5013325"/>
            <a:ext cx="59055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1835150" y="6308725"/>
            <a:ext cx="936625" cy="466725"/>
          </a:xfrm>
          <a:prstGeom prst="rect">
            <a:avLst/>
          </a:prstGeom>
          <a:solidFill>
            <a:srgbClr val="FCDDD2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baseline="0"/>
              <a:t>GMP</a:t>
            </a:r>
            <a:endParaRPr lang="es-ES" sz="2400" b="1" baseline="0"/>
          </a:p>
        </p:txBody>
      </p:sp>
      <p:sp>
        <p:nvSpPr>
          <p:cNvPr id="172041" name="Text Box 9"/>
          <p:cNvSpPr txBox="1">
            <a:spLocks noChangeArrowheads="1"/>
          </p:cNvSpPr>
          <p:nvPr/>
        </p:nvSpPr>
        <p:spPr bwMode="auto">
          <a:xfrm>
            <a:off x="5435600" y="6308725"/>
            <a:ext cx="1081088" cy="466725"/>
          </a:xfrm>
          <a:prstGeom prst="rect">
            <a:avLst/>
          </a:prstGeom>
          <a:solidFill>
            <a:srgbClr val="FCDDD2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baseline="0"/>
              <a:t>AMP</a:t>
            </a:r>
            <a:endParaRPr lang="es-ES" sz="2400" b="1" baseline="0"/>
          </a:p>
        </p:txBody>
      </p:sp>
      <p:sp>
        <p:nvSpPr>
          <p:cNvPr id="172043" name="Line 11"/>
          <p:cNvSpPr>
            <a:spLocks noChangeShapeType="1"/>
          </p:cNvSpPr>
          <p:nvPr/>
        </p:nvSpPr>
        <p:spPr bwMode="auto">
          <a:xfrm flipH="1">
            <a:off x="2484438" y="3862207"/>
            <a:ext cx="1079500" cy="1081088"/>
          </a:xfrm>
          <a:prstGeom prst="line">
            <a:avLst/>
          </a:prstGeom>
          <a:noFill/>
          <a:ln w="38100">
            <a:solidFill>
              <a:schemeClr val="tx1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2044" name="Line 12"/>
          <p:cNvSpPr>
            <a:spLocks noChangeShapeType="1"/>
          </p:cNvSpPr>
          <p:nvPr/>
        </p:nvSpPr>
        <p:spPr bwMode="auto">
          <a:xfrm>
            <a:off x="4356100" y="3860800"/>
            <a:ext cx="1079500" cy="1008063"/>
          </a:xfrm>
          <a:prstGeom prst="line">
            <a:avLst/>
          </a:prstGeom>
          <a:noFill/>
          <a:ln w="38100">
            <a:solidFill>
              <a:schemeClr val="tx1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2045" name="Oval 13"/>
          <p:cNvSpPr>
            <a:spLocks noChangeArrowheads="1"/>
          </p:cNvSpPr>
          <p:nvPr/>
        </p:nvSpPr>
        <p:spPr bwMode="auto">
          <a:xfrm>
            <a:off x="1835151" y="3357563"/>
            <a:ext cx="1296988" cy="647700"/>
          </a:xfrm>
          <a:prstGeom prst="ellipse">
            <a:avLst/>
          </a:prstGeom>
          <a:solidFill>
            <a:srgbClr val="EFF9A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000" b="1" baseline="0" dirty="0" smtClean="0"/>
              <a:t>Glutamina</a:t>
            </a:r>
            <a:endParaRPr lang="es-ES" sz="2000" b="1" baseline="0" dirty="0"/>
          </a:p>
        </p:txBody>
      </p:sp>
      <p:sp>
        <p:nvSpPr>
          <p:cNvPr id="172046" name="Oval 14"/>
          <p:cNvSpPr>
            <a:spLocks noChangeArrowheads="1"/>
          </p:cNvSpPr>
          <p:nvPr/>
        </p:nvSpPr>
        <p:spPr bwMode="auto">
          <a:xfrm>
            <a:off x="1043608" y="4005263"/>
            <a:ext cx="1259854" cy="574675"/>
          </a:xfrm>
          <a:prstGeom prst="ellipse">
            <a:avLst/>
          </a:prstGeom>
          <a:solidFill>
            <a:srgbClr val="EFF9A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000" b="1" baseline="0" dirty="0" smtClean="0"/>
              <a:t>Glutamato</a:t>
            </a:r>
            <a:endParaRPr lang="es-ES" sz="2000" b="1" baseline="0" dirty="0"/>
          </a:p>
        </p:txBody>
      </p:sp>
      <p:sp>
        <p:nvSpPr>
          <p:cNvPr id="172047" name="Oval 15"/>
          <p:cNvSpPr>
            <a:spLocks noChangeArrowheads="1"/>
          </p:cNvSpPr>
          <p:nvPr/>
        </p:nvSpPr>
        <p:spPr bwMode="auto">
          <a:xfrm>
            <a:off x="5580062" y="4221460"/>
            <a:ext cx="1224185" cy="647700"/>
          </a:xfrm>
          <a:prstGeom prst="ellipse">
            <a:avLst/>
          </a:prstGeom>
          <a:solidFill>
            <a:srgbClr val="EFF9A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000" b="1" baseline="0" dirty="0" err="1" smtClean="0"/>
              <a:t>Fumarato</a:t>
            </a:r>
            <a:endParaRPr lang="es-ES" sz="2000" b="1" baseline="0" dirty="0"/>
          </a:p>
        </p:txBody>
      </p:sp>
      <p:sp>
        <p:nvSpPr>
          <p:cNvPr id="172048" name="Oval 16"/>
          <p:cNvSpPr>
            <a:spLocks noChangeArrowheads="1"/>
          </p:cNvSpPr>
          <p:nvPr/>
        </p:nvSpPr>
        <p:spPr bwMode="auto">
          <a:xfrm>
            <a:off x="4787900" y="3644900"/>
            <a:ext cx="1296194" cy="574675"/>
          </a:xfrm>
          <a:prstGeom prst="ellipse">
            <a:avLst/>
          </a:prstGeom>
          <a:solidFill>
            <a:srgbClr val="EFF9A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000" b="1" baseline="0" dirty="0" err="1" smtClean="0"/>
              <a:t>Aspartato</a:t>
            </a:r>
            <a:endParaRPr lang="es-ES" sz="2000" b="1" baseline="0" dirty="0"/>
          </a:p>
        </p:txBody>
      </p:sp>
      <p:sp>
        <p:nvSpPr>
          <p:cNvPr id="172049" name="AutoShape 17"/>
          <p:cNvSpPr>
            <a:spLocks noChangeArrowheads="1"/>
          </p:cNvSpPr>
          <p:nvPr/>
        </p:nvSpPr>
        <p:spPr bwMode="auto">
          <a:xfrm rot="2100903">
            <a:off x="2484438" y="4076700"/>
            <a:ext cx="358775" cy="647700"/>
          </a:xfrm>
          <a:prstGeom prst="curvedLeftArrow">
            <a:avLst>
              <a:gd name="adj1" fmla="val 36106"/>
              <a:gd name="adj2" fmla="val 7221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PE"/>
          </a:p>
        </p:txBody>
      </p:sp>
      <p:sp>
        <p:nvSpPr>
          <p:cNvPr id="172050" name="AutoShape 18"/>
          <p:cNvSpPr>
            <a:spLocks noChangeArrowheads="1"/>
          </p:cNvSpPr>
          <p:nvPr/>
        </p:nvSpPr>
        <p:spPr bwMode="auto">
          <a:xfrm rot="3445965">
            <a:off x="4980782" y="4361656"/>
            <a:ext cx="647700" cy="360363"/>
          </a:xfrm>
          <a:prstGeom prst="curvedUpArrow">
            <a:avLst>
              <a:gd name="adj1" fmla="val 35947"/>
              <a:gd name="adj2" fmla="val 7189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PE"/>
          </a:p>
        </p:txBody>
      </p:sp>
      <p:sp>
        <p:nvSpPr>
          <p:cNvPr id="172051" name="Text Box 19"/>
          <p:cNvSpPr txBox="1">
            <a:spLocks noChangeArrowheads="1"/>
          </p:cNvSpPr>
          <p:nvPr/>
        </p:nvSpPr>
        <p:spPr bwMode="auto">
          <a:xfrm>
            <a:off x="5364163" y="1628775"/>
            <a:ext cx="3563937" cy="120173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baseline="0" dirty="0" err="1"/>
              <a:t>Inosinmonofosfato</a:t>
            </a:r>
            <a:r>
              <a:rPr lang="es-ES_tradnl" b="1" baseline="0" dirty="0"/>
              <a:t> (IMP)</a:t>
            </a:r>
          </a:p>
          <a:p>
            <a:pPr>
              <a:spcBef>
                <a:spcPct val="50000"/>
              </a:spcBef>
            </a:pPr>
            <a:r>
              <a:rPr lang="es-ES_tradnl" b="1" baseline="0" dirty="0" err="1"/>
              <a:t>Adenosinmonofosfato</a:t>
            </a:r>
            <a:r>
              <a:rPr lang="es-ES_tradnl" b="1" baseline="0" dirty="0"/>
              <a:t> (AMP)</a:t>
            </a:r>
          </a:p>
          <a:p>
            <a:pPr>
              <a:spcBef>
                <a:spcPct val="50000"/>
              </a:spcBef>
            </a:pPr>
            <a:r>
              <a:rPr lang="es-ES_tradnl" b="1" baseline="0" dirty="0" err="1"/>
              <a:t>Guaninmonofosfato</a:t>
            </a:r>
            <a:r>
              <a:rPr lang="es-ES_tradnl" b="1" baseline="0" dirty="0"/>
              <a:t> (GMP)</a:t>
            </a:r>
            <a:endParaRPr lang="es-ES" b="1" baseline="0" dirty="0"/>
          </a:p>
        </p:txBody>
      </p:sp>
      <p:grpSp>
        <p:nvGrpSpPr>
          <p:cNvPr id="8" name="7 Grupo"/>
          <p:cNvGrpSpPr/>
          <p:nvPr/>
        </p:nvGrpSpPr>
        <p:grpSpPr>
          <a:xfrm>
            <a:off x="560632" y="3316420"/>
            <a:ext cx="936625" cy="769969"/>
            <a:chOff x="560632" y="3316420"/>
            <a:chExt cx="936625" cy="769969"/>
          </a:xfrm>
        </p:grpSpPr>
        <p:sp>
          <p:nvSpPr>
            <p:cNvPr id="4" name="3 Explosión 1"/>
            <p:cNvSpPr/>
            <p:nvPr/>
          </p:nvSpPr>
          <p:spPr>
            <a:xfrm>
              <a:off x="560632" y="3316420"/>
              <a:ext cx="936625" cy="769969"/>
            </a:xfrm>
            <a:prstGeom prst="irregularSeal1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" name="1 CuadroTexto"/>
            <p:cNvSpPr txBox="1"/>
            <p:nvPr/>
          </p:nvSpPr>
          <p:spPr>
            <a:xfrm>
              <a:off x="683718" y="3470572"/>
              <a:ext cx="71978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AR" sz="2400" dirty="0" smtClean="0">
                  <a:solidFill>
                    <a:srgbClr val="FF0000"/>
                  </a:solidFill>
                </a:rPr>
                <a:t>ATP</a:t>
              </a:r>
              <a:endParaRPr lang="es-AR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6138491" y="3608387"/>
            <a:ext cx="1007640" cy="647700"/>
            <a:chOff x="6311318" y="3551882"/>
            <a:chExt cx="1007640" cy="647700"/>
          </a:xfrm>
        </p:grpSpPr>
        <p:sp>
          <p:nvSpPr>
            <p:cNvPr id="6" name="5 Explosión 1"/>
            <p:cNvSpPr/>
            <p:nvPr/>
          </p:nvSpPr>
          <p:spPr>
            <a:xfrm>
              <a:off x="6311318" y="3551882"/>
              <a:ext cx="1007640" cy="647700"/>
            </a:xfrm>
            <a:prstGeom prst="irregularSeal1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6516688" y="3644900"/>
              <a:ext cx="792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2400" dirty="0" smtClean="0"/>
                <a:t>GTP</a:t>
              </a:r>
              <a:endParaRPr lang="es-AR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3313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484784"/>
            <a:ext cx="7408333" cy="504056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s-ES_tradnl" sz="2800" dirty="0">
                <a:solidFill>
                  <a:schemeClr val="tx1"/>
                </a:solidFill>
              </a:rPr>
              <a:t>El IMP se transforma en </a:t>
            </a:r>
            <a:r>
              <a:rPr lang="es-ES_tradnl" sz="2800" b="1" dirty="0">
                <a:solidFill>
                  <a:schemeClr val="tx1"/>
                </a:solidFill>
              </a:rPr>
              <a:t>AMP</a:t>
            </a:r>
            <a:r>
              <a:rPr lang="es-ES_tradnl" sz="2800" dirty="0">
                <a:solidFill>
                  <a:schemeClr val="tx1"/>
                </a:solidFill>
              </a:rPr>
              <a:t> por adición de un grupo amino en posición </a:t>
            </a:r>
            <a:r>
              <a:rPr lang="es-ES_tradnl" sz="2800" dirty="0" smtClean="0">
                <a:solidFill>
                  <a:schemeClr val="tx1"/>
                </a:solidFill>
              </a:rPr>
              <a:t>C=6.</a:t>
            </a:r>
            <a:endParaRPr lang="es-ES_tradnl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s-ES_tradnl" sz="2800" dirty="0">
                <a:solidFill>
                  <a:schemeClr val="tx1"/>
                </a:solidFill>
              </a:rPr>
              <a:t>El grupo amino de AMP proviene de </a:t>
            </a:r>
            <a:r>
              <a:rPr lang="es-ES_tradnl" sz="2800" dirty="0" err="1">
                <a:solidFill>
                  <a:schemeClr val="tx1"/>
                </a:solidFill>
              </a:rPr>
              <a:t>Aspartato</a:t>
            </a:r>
            <a:r>
              <a:rPr lang="es-ES_tradnl" sz="2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s-ES_tradnl" sz="2800" dirty="0">
                <a:solidFill>
                  <a:schemeClr val="tx1"/>
                </a:solidFill>
              </a:rPr>
              <a:t>Los carbonos de </a:t>
            </a:r>
            <a:r>
              <a:rPr lang="es-ES_tradnl" sz="2800" dirty="0" err="1">
                <a:solidFill>
                  <a:schemeClr val="tx1"/>
                </a:solidFill>
              </a:rPr>
              <a:t>Aspartato</a:t>
            </a:r>
            <a:r>
              <a:rPr lang="es-ES_tradnl" sz="2800" dirty="0">
                <a:solidFill>
                  <a:schemeClr val="tx1"/>
                </a:solidFill>
              </a:rPr>
              <a:t> se liberan como </a:t>
            </a:r>
            <a:r>
              <a:rPr lang="es-ES_tradnl" sz="2800" dirty="0" err="1" smtClean="0">
                <a:solidFill>
                  <a:schemeClr val="tx1"/>
                </a:solidFill>
              </a:rPr>
              <a:t>fumarato</a:t>
            </a:r>
            <a:r>
              <a:rPr lang="es-ES_tradnl" sz="28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es-ES_tradnl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s-ES_tradnl" sz="2800" dirty="0">
                <a:solidFill>
                  <a:schemeClr val="tx1"/>
                </a:solidFill>
              </a:rPr>
              <a:t>El IMP se </a:t>
            </a:r>
            <a:r>
              <a:rPr lang="es-ES_tradnl" sz="2800" dirty="0" smtClean="0">
                <a:solidFill>
                  <a:schemeClr val="tx1"/>
                </a:solidFill>
              </a:rPr>
              <a:t>oxida por una deshidrogenasa ligada al NAD y se transforma </a:t>
            </a:r>
            <a:r>
              <a:rPr lang="es-ES_tradnl" sz="2800" dirty="0">
                <a:solidFill>
                  <a:schemeClr val="tx1"/>
                </a:solidFill>
              </a:rPr>
              <a:t>en </a:t>
            </a:r>
            <a:r>
              <a:rPr lang="es-ES_tradnl" sz="2800" b="1" dirty="0">
                <a:solidFill>
                  <a:schemeClr val="tx1"/>
                </a:solidFill>
              </a:rPr>
              <a:t>GMP</a:t>
            </a:r>
            <a:r>
              <a:rPr lang="es-ES_tradnl" sz="2800" dirty="0">
                <a:solidFill>
                  <a:schemeClr val="tx1"/>
                </a:solidFill>
              </a:rPr>
              <a:t> por adición de un grupo amino en posición C=2</a:t>
            </a:r>
          </a:p>
          <a:p>
            <a:pPr>
              <a:lnSpc>
                <a:spcPct val="90000"/>
              </a:lnSpc>
            </a:pPr>
            <a:r>
              <a:rPr lang="es-ES_tradnl" sz="2800" dirty="0">
                <a:solidFill>
                  <a:schemeClr val="tx1"/>
                </a:solidFill>
              </a:rPr>
              <a:t>El grupo amino de GMP proviene de Glutamina</a:t>
            </a:r>
          </a:p>
          <a:p>
            <a:pPr>
              <a:lnSpc>
                <a:spcPct val="90000"/>
              </a:lnSpc>
            </a:pPr>
            <a:r>
              <a:rPr lang="es-ES_tradnl" sz="2800" dirty="0">
                <a:solidFill>
                  <a:schemeClr val="tx1"/>
                </a:solidFill>
              </a:rPr>
              <a:t>La glutamina cede el grupo amino liberándose glutamato.</a:t>
            </a:r>
            <a:endParaRPr lang="es-ES" sz="2800" dirty="0">
              <a:solidFill>
                <a:schemeClr val="tx1"/>
              </a:solidFill>
            </a:endParaRPr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3975"/>
            <a:ext cx="8229600" cy="1143000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s-ES_tradnl" sz="3200" b="1">
                <a:solidFill>
                  <a:schemeClr val="tx1"/>
                </a:solidFill>
              </a:rPr>
              <a:t>RESUMEN DE LA VIA DE BIFURCACION</a:t>
            </a:r>
            <a:endParaRPr lang="es-E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30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971600" y="332656"/>
            <a:ext cx="7502944" cy="6525344"/>
            <a:chOff x="1619250" y="260350"/>
            <a:chExt cx="7633270" cy="6229350"/>
          </a:xfrm>
        </p:grpSpPr>
        <p:pic>
          <p:nvPicPr>
            <p:cNvPr id="18434" name="Imagen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260350"/>
              <a:ext cx="5256213" cy="622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4 Conector recto de flecha"/>
            <p:cNvCxnSpPr/>
            <p:nvPr/>
          </p:nvCxnSpPr>
          <p:spPr>
            <a:xfrm flipH="1">
              <a:off x="5148064" y="476672"/>
              <a:ext cx="936104" cy="36004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5 CuadroTexto"/>
            <p:cNvSpPr txBox="1"/>
            <p:nvPr/>
          </p:nvSpPr>
          <p:spPr>
            <a:xfrm>
              <a:off x="6228184" y="260350"/>
              <a:ext cx="2088232" cy="35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b="1" dirty="0" smtClean="0">
                  <a:solidFill>
                    <a:srgbClr val="FF0000"/>
                  </a:solidFill>
                </a:rPr>
                <a:t>PRPP SINTETASA</a:t>
              </a:r>
              <a:endParaRPr lang="es-AR" b="1" dirty="0">
                <a:solidFill>
                  <a:srgbClr val="FF0000"/>
                </a:solidFill>
              </a:endParaRPr>
            </a:p>
          </p:txBody>
        </p:sp>
        <p:cxnSp>
          <p:nvCxnSpPr>
            <p:cNvPr id="8" name="7 Conector recto de flecha"/>
            <p:cNvCxnSpPr/>
            <p:nvPr/>
          </p:nvCxnSpPr>
          <p:spPr>
            <a:xfrm flipH="1">
              <a:off x="4680012" y="1628800"/>
              <a:ext cx="936104" cy="36004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6 CuadroTexto"/>
            <p:cNvSpPr txBox="1"/>
            <p:nvPr/>
          </p:nvSpPr>
          <p:spPr>
            <a:xfrm>
              <a:off x="5616116" y="1196752"/>
              <a:ext cx="3636404" cy="35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b="1" dirty="0" smtClean="0">
                  <a:solidFill>
                    <a:srgbClr val="FF0000"/>
                  </a:solidFill>
                </a:rPr>
                <a:t>PRPP AMIDO TRANSFERASA</a:t>
              </a:r>
              <a:endParaRPr lang="es-AR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2 CuadroTexto"/>
          <p:cNvSpPr txBox="1"/>
          <p:nvPr/>
        </p:nvSpPr>
        <p:spPr>
          <a:xfrm>
            <a:off x="6372200" y="3167097"/>
            <a:ext cx="2592288" cy="20621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sz="3200" b="1" dirty="0" smtClean="0"/>
              <a:t>REGULACIÓN DE LA BIOSÍNTESIS DE PURINAS</a:t>
            </a:r>
            <a:endParaRPr lang="es-AR" sz="3200" b="1" dirty="0"/>
          </a:p>
        </p:txBody>
      </p:sp>
    </p:spTree>
    <p:extLst>
      <p:ext uri="{BB962C8B-B14F-4D97-AF65-F5344CB8AC3E}">
        <p14:creationId xmlns:p14="http://schemas.microsoft.com/office/powerpoint/2010/main" val="33816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Rectángulo"/>
          <p:cNvSpPr>
            <a:spLocks noChangeArrowheads="1"/>
          </p:cNvSpPr>
          <p:nvPr/>
        </p:nvSpPr>
        <p:spPr bwMode="auto">
          <a:xfrm>
            <a:off x="184150" y="260350"/>
            <a:ext cx="8780463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Los nucleótidos son </a:t>
            </a:r>
            <a:r>
              <a:rPr lang="es-AR" altLang="es-AR" sz="2000" b="1" u="sng" dirty="0">
                <a:latin typeface="Arial Rounded MT Bold" pitchFamily="34" charset="0"/>
              </a:rPr>
              <a:t>moléculas nitrogenadas </a:t>
            </a:r>
            <a:r>
              <a:rPr lang="es-AR" altLang="es-AR" sz="2000" b="1" dirty="0">
                <a:latin typeface="Arial Rounded MT Bold" pitchFamily="34" charset="0"/>
              </a:rPr>
              <a:t>complejas que desempeñan importantes  funciones en todas las células vivas,  animales y vegetales entre las que se pueden enumerar: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MX" altLang="es-AR" sz="2000" b="1" dirty="0">
              <a:latin typeface="Arial Rounded MT Bold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000" b="1" dirty="0">
              <a:latin typeface="Arial Rounded MT Bold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-Precursores de los ácidos nucleicos, DNA y RNA.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MX" altLang="es-AR" sz="2000" b="1" dirty="0">
                <a:latin typeface="Arial Rounded MT Bold" pitchFamily="34" charset="0"/>
              </a:rPr>
              <a:t>-</a:t>
            </a:r>
            <a:r>
              <a:rPr lang="es-AR" altLang="es-AR" sz="2000" b="1" dirty="0">
                <a:latin typeface="Arial Rounded MT Bold" pitchFamily="34" charset="0"/>
              </a:rPr>
              <a:t>Componentes de cofactores enzimáticos, NAD, FAD.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-Intervienen en la biosíntesis de Coenzima A y de transportadores  activados como UDP-glucosa, ADP-glucosa  y CDP- </a:t>
            </a:r>
            <a:r>
              <a:rPr lang="es-AR" altLang="es-AR" sz="2000" b="1" dirty="0" err="1">
                <a:latin typeface="Arial Rounded MT Bold" pitchFamily="34" charset="0"/>
              </a:rPr>
              <a:t>diacilglicerol</a:t>
            </a:r>
            <a:r>
              <a:rPr lang="es-AR" altLang="es-AR" sz="2000" b="1" dirty="0">
                <a:latin typeface="Arial Rounded MT Bold" pitchFamily="34" charset="0"/>
              </a:rPr>
              <a:t>.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 Rounded MT Bold" pitchFamily="34" charset="0"/>
              </a:rPr>
              <a:t>-Forman parte de moléculas portadoras de energía como el ATP y el GTP, y moléculas que  actúan como segundos mensajeros (</a:t>
            </a:r>
            <a:r>
              <a:rPr lang="es-AR" altLang="es-AR" sz="2000" b="1" dirty="0" err="1">
                <a:latin typeface="Arial Rounded MT Bold" pitchFamily="34" charset="0"/>
              </a:rPr>
              <a:t>AMPc</a:t>
            </a:r>
            <a:r>
              <a:rPr lang="es-AR" altLang="es-AR" sz="2000" b="1" dirty="0">
                <a:latin typeface="Arial Rounded MT Bold" pitchFamily="34" charset="0"/>
              </a:rPr>
              <a:t> y </a:t>
            </a:r>
            <a:r>
              <a:rPr lang="es-AR" altLang="es-AR" sz="2000" b="1" dirty="0" err="1">
                <a:latin typeface="Arial Rounded MT Bold" pitchFamily="34" charset="0"/>
              </a:rPr>
              <a:t>GMPc</a:t>
            </a:r>
            <a:r>
              <a:rPr lang="es-AR" altLang="es-AR" sz="2000" b="1" dirty="0">
                <a:latin typeface="Arial Rounded MT Bold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62557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 descr="Tejido"/>
          <p:cNvSpPr>
            <a:spLocks noGrp="1" noChangeArrowheads="1"/>
          </p:cNvSpPr>
          <p:nvPr>
            <p:ph idx="1"/>
          </p:nvPr>
        </p:nvSpPr>
        <p:spPr>
          <a:xfrm>
            <a:off x="827584" y="2204864"/>
            <a:ext cx="7408333" cy="3450696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s-ES" sz="2800" b="1" dirty="0">
                <a:solidFill>
                  <a:schemeClr val="tx1"/>
                </a:solidFill>
              </a:rPr>
              <a:t>SUSTRATO</a:t>
            </a:r>
            <a:r>
              <a:rPr lang="es-ES" sz="2800" dirty="0">
                <a:solidFill>
                  <a:schemeClr val="tx1"/>
                </a:solidFill>
              </a:rPr>
              <a:t>: </a:t>
            </a:r>
            <a:r>
              <a:rPr lang="es-ES" sz="2800" dirty="0">
                <a:solidFill>
                  <a:schemeClr val="tx1"/>
                </a:solidFill>
                <a:latin typeface="Symbol" pitchFamily="18" charset="2"/>
              </a:rPr>
              <a:t>a</a:t>
            </a:r>
            <a:r>
              <a:rPr lang="es-ES" sz="2800" dirty="0">
                <a:solidFill>
                  <a:schemeClr val="tx1"/>
                </a:solidFill>
              </a:rPr>
              <a:t>-D-ribosa-5-fosfato  </a:t>
            </a:r>
            <a:r>
              <a:rPr lang="es-ES" sz="2800" dirty="0" smtClean="0">
                <a:solidFill>
                  <a:schemeClr val="tx1"/>
                </a:solidFill>
              </a:rPr>
              <a:t>(vía de las pentosas)</a:t>
            </a:r>
            <a:endParaRPr lang="es-ES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800" b="1" dirty="0">
                <a:solidFill>
                  <a:schemeClr val="tx1"/>
                </a:solidFill>
              </a:rPr>
              <a:t>AMINOACIDOS</a:t>
            </a:r>
            <a:r>
              <a:rPr lang="es-ES" sz="2800" dirty="0">
                <a:solidFill>
                  <a:schemeClr val="tx1"/>
                </a:solidFill>
              </a:rPr>
              <a:t>: Glutamina, Glicina, </a:t>
            </a:r>
            <a:r>
              <a:rPr lang="es-ES" sz="2800" dirty="0" err="1">
                <a:solidFill>
                  <a:schemeClr val="tx1"/>
                </a:solidFill>
              </a:rPr>
              <a:t>Aspartato</a:t>
            </a:r>
            <a:endParaRPr lang="es-ES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800" b="1" dirty="0" smtClean="0">
                <a:solidFill>
                  <a:schemeClr val="tx1"/>
                </a:solidFill>
              </a:rPr>
              <a:t>Derivados </a:t>
            </a:r>
            <a:r>
              <a:rPr lang="es-ES" sz="2800" b="1" dirty="0">
                <a:solidFill>
                  <a:schemeClr val="tx1"/>
                </a:solidFill>
              </a:rPr>
              <a:t>de FH</a:t>
            </a:r>
            <a:r>
              <a:rPr lang="es-ES" sz="2800" b="1" baseline="-25000" dirty="0">
                <a:solidFill>
                  <a:schemeClr val="tx1"/>
                </a:solidFill>
              </a:rPr>
              <a:t>4</a:t>
            </a:r>
            <a:r>
              <a:rPr lang="es-ES" sz="2800" dirty="0">
                <a:solidFill>
                  <a:schemeClr val="tx1"/>
                </a:solidFill>
              </a:rPr>
              <a:t>: N</a:t>
            </a:r>
            <a:r>
              <a:rPr lang="es-ES" sz="2800" baseline="30000" dirty="0">
                <a:solidFill>
                  <a:schemeClr val="tx1"/>
                </a:solidFill>
              </a:rPr>
              <a:t>10</a:t>
            </a:r>
            <a:r>
              <a:rPr lang="es-ES" sz="2800" dirty="0">
                <a:solidFill>
                  <a:schemeClr val="tx1"/>
                </a:solidFill>
              </a:rPr>
              <a:t>formil </a:t>
            </a:r>
            <a:r>
              <a:rPr lang="es-ES" sz="2800" dirty="0" smtClean="0">
                <a:solidFill>
                  <a:schemeClr val="tx1"/>
                </a:solidFill>
              </a:rPr>
              <a:t>FH</a:t>
            </a:r>
            <a:r>
              <a:rPr lang="es-ES" sz="2800" baseline="-25000" dirty="0" smtClean="0">
                <a:solidFill>
                  <a:schemeClr val="tx1"/>
                </a:solidFill>
              </a:rPr>
              <a:t>4</a:t>
            </a:r>
            <a:r>
              <a:rPr lang="es-ES" sz="2800" dirty="0" smtClean="0">
                <a:solidFill>
                  <a:schemeClr val="tx1"/>
                </a:solidFill>
              </a:rPr>
              <a:t> (Transportados de grupos de un carbono)</a:t>
            </a:r>
            <a:endParaRPr lang="es-ES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800" b="1" dirty="0">
                <a:solidFill>
                  <a:schemeClr val="tx1"/>
                </a:solidFill>
              </a:rPr>
              <a:t>Dadores de Energía</a:t>
            </a:r>
            <a:r>
              <a:rPr lang="es-ES" sz="2800" dirty="0">
                <a:solidFill>
                  <a:schemeClr val="tx1"/>
                </a:solidFill>
              </a:rPr>
              <a:t>: ATP y GTP</a:t>
            </a:r>
          </a:p>
          <a:p>
            <a:pPr>
              <a:lnSpc>
                <a:spcPct val="90000"/>
              </a:lnSpc>
            </a:pPr>
            <a:r>
              <a:rPr lang="es-ES" sz="2800" b="1" dirty="0">
                <a:solidFill>
                  <a:schemeClr val="tx1"/>
                </a:solidFill>
              </a:rPr>
              <a:t>Ingresa una molécula </a:t>
            </a:r>
            <a:r>
              <a:rPr lang="es-ES" sz="2800" b="1" dirty="0" smtClean="0">
                <a:solidFill>
                  <a:schemeClr val="tx1"/>
                </a:solidFill>
              </a:rPr>
              <a:t>de CO</a:t>
            </a:r>
            <a:r>
              <a:rPr lang="es-ES" sz="2800" b="1" baseline="-25000" dirty="0" smtClean="0">
                <a:solidFill>
                  <a:schemeClr val="tx1"/>
                </a:solidFill>
              </a:rPr>
              <a:t>2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s-ES" sz="3200" b="1" dirty="0" smtClean="0">
                <a:solidFill>
                  <a:schemeClr val="tx1"/>
                </a:solidFill>
              </a:rPr>
              <a:t>REQUERIMIENTOS PARA LA </a:t>
            </a:r>
            <a:r>
              <a:rPr lang="es-ES" sz="3200" b="1" dirty="0">
                <a:solidFill>
                  <a:schemeClr val="tx1"/>
                </a:solidFill>
              </a:rPr>
              <a:t>BIOSINTESIS DE NUCLEOTIDOS PURICOS</a:t>
            </a:r>
          </a:p>
        </p:txBody>
      </p:sp>
    </p:spTree>
    <p:extLst>
      <p:ext uri="{BB962C8B-B14F-4D97-AF65-F5344CB8AC3E}">
        <p14:creationId xmlns:p14="http://schemas.microsoft.com/office/powerpoint/2010/main" val="201095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39750" y="1218729"/>
            <a:ext cx="8064500" cy="41544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s-AR" sz="2400" dirty="0">
              <a:latin typeface="Arial Rounded MT Bold" pitchFamily="34" charset="0"/>
            </a:endParaRP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es-AR" sz="2400" dirty="0">
                <a:latin typeface="Arial Rounded MT Bold" pitchFamily="34" charset="0"/>
              </a:rPr>
              <a:t>El gasto energético total de la síntesis de novo de purinas a partir de ribosa-5-fosfato </a:t>
            </a:r>
            <a:r>
              <a:rPr lang="es-AR" sz="2400" dirty="0">
                <a:latin typeface="Arial Rounded MT Bold" pitchFamily="34" charset="0"/>
                <a:sym typeface="Wingdings" pitchFamily="2" charset="2"/>
              </a:rPr>
              <a:t> </a:t>
            </a:r>
            <a:r>
              <a:rPr lang="es-AR" sz="2400" dirty="0">
                <a:latin typeface="Arial Rounded MT Bold" pitchFamily="34" charset="0"/>
              </a:rPr>
              <a:t>8 y 9 ATP para la síntesis de cada uno de los nucleótidos monofosfato púricos debiendo gastarse otras 2 moléculas de ATP para la biosíntesis de los Trifosfatos. </a:t>
            </a:r>
          </a:p>
          <a:p>
            <a:pPr marL="342900" indent="-342900">
              <a:buFont typeface="Wingdings" pitchFamily="2" charset="2"/>
              <a:buChar char="ü"/>
              <a:defRPr/>
            </a:pPr>
            <a:endParaRPr lang="es-AR" sz="2400" dirty="0">
              <a:latin typeface="Arial Rounded MT Bold" pitchFamily="34" charset="0"/>
            </a:endParaRP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es-AR" sz="2400" dirty="0">
                <a:latin typeface="Arial Rounded MT Bold" pitchFamily="34" charset="0"/>
              </a:rPr>
              <a:t>Esto da una pauta de la importancia de las vías de recuperación o salvamento que posee la célula a fin de economizar energía celular. </a:t>
            </a:r>
          </a:p>
        </p:txBody>
      </p:sp>
    </p:spTree>
    <p:extLst>
      <p:ext uri="{BB962C8B-B14F-4D97-AF65-F5344CB8AC3E}">
        <p14:creationId xmlns:p14="http://schemas.microsoft.com/office/powerpoint/2010/main" val="40880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>
          <a:xfrm>
            <a:off x="672571" y="2063688"/>
            <a:ext cx="7859869" cy="4173623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Las bases </a:t>
            </a:r>
            <a:r>
              <a:rPr lang="es-ES" dirty="0" err="1" smtClean="0"/>
              <a:t>púricas</a:t>
            </a:r>
            <a:r>
              <a:rPr lang="es-ES" dirty="0" smtClean="0"/>
              <a:t> libres se recuperan agregando ribosa fosfato desde PRPP.</a:t>
            </a:r>
            <a:endParaRPr lang="es-ES" dirty="0"/>
          </a:p>
          <a:p>
            <a:endParaRPr lang="es-ES" dirty="0"/>
          </a:p>
          <a:p>
            <a:pPr marL="0" indent="0">
              <a:buNone/>
            </a:pPr>
            <a:r>
              <a:rPr lang="es-ES" dirty="0" err="1"/>
              <a:t>Hipoxantina</a:t>
            </a:r>
            <a:r>
              <a:rPr lang="es-ES" dirty="0"/>
              <a:t>  +  PRPP            </a:t>
            </a:r>
            <a:r>
              <a:rPr lang="es-ES" dirty="0" smtClean="0"/>
              <a:t>		   IMP  </a:t>
            </a:r>
            <a:r>
              <a:rPr lang="es-ES" dirty="0"/>
              <a:t>+  </a:t>
            </a:r>
            <a:r>
              <a:rPr lang="es-ES" dirty="0" err="1"/>
              <a:t>PPi</a:t>
            </a:r>
            <a:endParaRPr lang="es-ES" dirty="0"/>
          </a:p>
          <a:p>
            <a:endParaRPr lang="es-ES" dirty="0"/>
          </a:p>
          <a:p>
            <a:pPr marL="0" indent="0">
              <a:buNone/>
            </a:pPr>
            <a:r>
              <a:rPr lang="es-ES" dirty="0"/>
              <a:t>Guanina  +  PRPP                </a:t>
            </a:r>
            <a:r>
              <a:rPr lang="es-ES" dirty="0" smtClean="0"/>
              <a:t>		   GMP </a:t>
            </a:r>
            <a:r>
              <a:rPr lang="es-ES" dirty="0"/>
              <a:t>+ PPI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dirty="0"/>
              <a:t>Adenina  +  PRPP                </a:t>
            </a:r>
            <a:r>
              <a:rPr lang="es-ES" dirty="0" smtClean="0"/>
              <a:t>		  AMP  </a:t>
            </a:r>
            <a:r>
              <a:rPr lang="es-ES" dirty="0"/>
              <a:t>+  </a:t>
            </a:r>
            <a:r>
              <a:rPr lang="es-ES" dirty="0" err="1"/>
              <a:t>PPi</a:t>
            </a:r>
            <a:endParaRPr lang="es-ES" dirty="0"/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s-ES" sz="3200" b="1">
                <a:solidFill>
                  <a:schemeClr val="tx1"/>
                </a:solidFill>
              </a:rPr>
              <a:t>VIAS DE RECUPERACION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3934558" y="5196295"/>
            <a:ext cx="282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 i="1" baseline="0" dirty="0">
                <a:solidFill>
                  <a:srgbClr val="FF0000"/>
                </a:solidFill>
              </a:rPr>
              <a:t>Adenosina </a:t>
            </a:r>
            <a:r>
              <a:rPr lang="es-ES" sz="2000" b="1" i="1" baseline="0" dirty="0" err="1">
                <a:solidFill>
                  <a:srgbClr val="FF0000"/>
                </a:solidFill>
              </a:rPr>
              <a:t>fosforribosil</a:t>
            </a:r>
            <a:r>
              <a:rPr lang="es-ES" sz="2000" b="1" i="1" baseline="0" dirty="0">
                <a:solidFill>
                  <a:srgbClr val="FF0000"/>
                </a:solidFill>
              </a:rPr>
              <a:t> </a:t>
            </a:r>
            <a:r>
              <a:rPr lang="es-ES" sz="2000" b="1" i="1" baseline="0" dirty="0" err="1">
                <a:solidFill>
                  <a:srgbClr val="FF0000"/>
                </a:solidFill>
              </a:rPr>
              <a:t>transferasa</a:t>
            </a:r>
            <a:r>
              <a:rPr lang="es-ES" sz="2000" b="1" i="1" baseline="0" dirty="0">
                <a:solidFill>
                  <a:srgbClr val="FF0000"/>
                </a:solidFill>
              </a:rPr>
              <a:t> (APRT)</a:t>
            </a: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3995936" y="3204265"/>
            <a:ext cx="3744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 i="1" baseline="0" dirty="0" err="1" smtClean="0">
                <a:solidFill>
                  <a:srgbClr val="FF0000"/>
                </a:solidFill>
              </a:rPr>
              <a:t>Hipoxantina</a:t>
            </a:r>
            <a:r>
              <a:rPr lang="es-ES" sz="2000" b="1" i="1" baseline="0" dirty="0" smtClean="0">
                <a:solidFill>
                  <a:srgbClr val="FF0000"/>
                </a:solidFill>
              </a:rPr>
              <a:t>-guanina </a:t>
            </a:r>
            <a:r>
              <a:rPr lang="es-ES" sz="2000" b="1" i="1" baseline="0" dirty="0" err="1">
                <a:solidFill>
                  <a:srgbClr val="FF0000"/>
                </a:solidFill>
              </a:rPr>
              <a:t>fosforribosil</a:t>
            </a:r>
            <a:r>
              <a:rPr lang="es-ES" sz="2000" b="1" i="1" baseline="0" dirty="0">
                <a:solidFill>
                  <a:srgbClr val="FF0000"/>
                </a:solidFill>
              </a:rPr>
              <a:t> </a:t>
            </a:r>
            <a:r>
              <a:rPr lang="es-ES" sz="2000" b="1" i="1" baseline="0" dirty="0" err="1">
                <a:solidFill>
                  <a:srgbClr val="FF0000"/>
                </a:solidFill>
              </a:rPr>
              <a:t>transferasa</a:t>
            </a:r>
            <a:r>
              <a:rPr lang="es-ES" sz="2000" b="1" i="1" baseline="0" dirty="0">
                <a:solidFill>
                  <a:srgbClr val="FF0000"/>
                </a:solidFill>
              </a:rPr>
              <a:t> (</a:t>
            </a:r>
            <a:r>
              <a:rPr lang="es-ES" sz="2000" b="1" i="1" baseline="0" dirty="0" smtClean="0">
                <a:solidFill>
                  <a:srgbClr val="FF0000"/>
                </a:solidFill>
              </a:rPr>
              <a:t>HGPRT)</a:t>
            </a:r>
            <a:endParaRPr lang="es-ES" sz="2000" b="1" i="1" baseline="0" dirty="0">
              <a:solidFill>
                <a:srgbClr val="FF0000"/>
              </a:solidFill>
            </a:endParaRPr>
          </a:p>
        </p:txBody>
      </p:sp>
      <p:sp>
        <p:nvSpPr>
          <p:cNvPr id="143366" name="Line 6"/>
          <p:cNvSpPr>
            <a:spLocks noChangeShapeType="1"/>
          </p:cNvSpPr>
          <p:nvPr/>
        </p:nvSpPr>
        <p:spPr bwMode="auto">
          <a:xfrm>
            <a:off x="4089557" y="5877272"/>
            <a:ext cx="16034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43367" name="Line 7"/>
          <p:cNvSpPr>
            <a:spLocks noChangeShapeType="1"/>
          </p:cNvSpPr>
          <p:nvPr/>
        </p:nvSpPr>
        <p:spPr bwMode="auto">
          <a:xfrm>
            <a:off x="4089557" y="4869160"/>
            <a:ext cx="16034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43368" name="Line 8"/>
          <p:cNvSpPr>
            <a:spLocks noChangeShapeType="1"/>
          </p:cNvSpPr>
          <p:nvPr/>
        </p:nvSpPr>
        <p:spPr bwMode="auto">
          <a:xfrm>
            <a:off x="4376736" y="3861048"/>
            <a:ext cx="16034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934558" y="4149080"/>
            <a:ext cx="3744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 i="1" baseline="0" dirty="0" err="1" smtClean="0">
                <a:solidFill>
                  <a:srgbClr val="FF0000"/>
                </a:solidFill>
              </a:rPr>
              <a:t>Hipoxantina</a:t>
            </a:r>
            <a:r>
              <a:rPr lang="es-ES" sz="2000" b="1" i="1" baseline="0" dirty="0" smtClean="0">
                <a:solidFill>
                  <a:srgbClr val="FF0000"/>
                </a:solidFill>
              </a:rPr>
              <a:t>-guanina </a:t>
            </a:r>
            <a:r>
              <a:rPr lang="es-ES" sz="2000" b="1" i="1" baseline="0" dirty="0" err="1">
                <a:solidFill>
                  <a:srgbClr val="FF0000"/>
                </a:solidFill>
              </a:rPr>
              <a:t>fosforribosil</a:t>
            </a:r>
            <a:r>
              <a:rPr lang="es-ES" sz="2000" b="1" i="1" baseline="0" dirty="0">
                <a:solidFill>
                  <a:srgbClr val="FF0000"/>
                </a:solidFill>
              </a:rPr>
              <a:t> </a:t>
            </a:r>
            <a:r>
              <a:rPr lang="es-ES" sz="2000" b="1" i="1" baseline="0" dirty="0" err="1">
                <a:solidFill>
                  <a:srgbClr val="FF0000"/>
                </a:solidFill>
              </a:rPr>
              <a:t>transferasa</a:t>
            </a:r>
            <a:r>
              <a:rPr lang="es-ES" sz="2000" b="1" i="1" baseline="0" dirty="0">
                <a:solidFill>
                  <a:srgbClr val="FF0000"/>
                </a:solidFill>
              </a:rPr>
              <a:t> (HGPRT)</a:t>
            </a:r>
          </a:p>
        </p:txBody>
      </p:sp>
    </p:spTree>
    <p:extLst>
      <p:ext uri="{BB962C8B-B14F-4D97-AF65-F5344CB8AC3E}">
        <p14:creationId xmlns:p14="http://schemas.microsoft.com/office/powerpoint/2010/main" val="133825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es-AR" b="1" dirty="0" smtClean="0"/>
              <a:t>DEGRADACIÓN DE PURINAS</a:t>
            </a:r>
            <a:endParaRPr lang="es-AR" b="1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AR" dirty="0" smtClean="0"/>
              <a:t>Degradación del nucleótido a base libre:</a:t>
            </a:r>
          </a:p>
          <a:p>
            <a:pPr>
              <a:buFontTx/>
              <a:buChar char="-"/>
            </a:pPr>
            <a:r>
              <a:rPr lang="es-AR" dirty="0" smtClean="0"/>
              <a:t>Eliminación del grupo fosfato por una </a:t>
            </a:r>
            <a:r>
              <a:rPr lang="es-AR" b="1" dirty="0" err="1" smtClean="0"/>
              <a:t>nucleotidasa</a:t>
            </a:r>
            <a:endParaRPr lang="es-AR" b="1" dirty="0" smtClean="0"/>
          </a:p>
          <a:p>
            <a:pPr>
              <a:buFontTx/>
              <a:buChar char="-"/>
            </a:pPr>
            <a:r>
              <a:rPr lang="es-AR" dirty="0" smtClean="0"/>
              <a:t>Eliminación de la ribosa por una </a:t>
            </a:r>
            <a:r>
              <a:rPr lang="es-AR" b="1" dirty="0" err="1" smtClean="0"/>
              <a:t>nucleósido</a:t>
            </a:r>
            <a:r>
              <a:rPr lang="es-AR" b="1" dirty="0" smtClean="0"/>
              <a:t> </a:t>
            </a:r>
            <a:r>
              <a:rPr lang="es-AR" b="1" dirty="0" err="1" smtClean="0"/>
              <a:t>fosforilasa</a:t>
            </a:r>
            <a:r>
              <a:rPr lang="es-AR" b="1" dirty="0" smtClean="0"/>
              <a:t>.</a:t>
            </a:r>
          </a:p>
          <a:p>
            <a:pPr>
              <a:buFontTx/>
              <a:buChar char="-"/>
            </a:pPr>
            <a:r>
              <a:rPr lang="es-AR" dirty="0" smtClean="0"/>
              <a:t>Liberación del grupo amino por </a:t>
            </a:r>
            <a:r>
              <a:rPr lang="es-AR" b="1" dirty="0" err="1" smtClean="0"/>
              <a:t>desaminasa</a:t>
            </a:r>
            <a:r>
              <a:rPr lang="es-AR" dirty="0" smtClean="0"/>
              <a:t>.</a:t>
            </a:r>
          </a:p>
          <a:p>
            <a:pPr marL="0" indent="0">
              <a:buNone/>
            </a:pPr>
            <a:r>
              <a:rPr lang="es-AR" dirty="0" smtClean="0"/>
              <a:t>2. Formación del ácido úrico por oxidación catalizada por la </a:t>
            </a:r>
            <a:r>
              <a:rPr lang="es-AR" b="1" i="1" dirty="0" err="1" smtClean="0"/>
              <a:t>Xantina</a:t>
            </a:r>
            <a:r>
              <a:rPr lang="es-AR" b="1" i="1" dirty="0" smtClean="0"/>
              <a:t> Oxidasa.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79470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54088"/>
          </a:xfrm>
          <a:solidFill>
            <a:schemeClr val="accent1"/>
          </a:solidFill>
        </p:spPr>
        <p:txBody>
          <a:bodyPr/>
          <a:lstStyle/>
          <a:p>
            <a:r>
              <a:rPr lang="es-ES_tradnl" sz="2800" b="1">
                <a:solidFill>
                  <a:schemeClr val="tx1"/>
                </a:solidFill>
              </a:rPr>
              <a:t>DEGRADACION DE PURINAS- FORMACION DE ACIDO URICO</a:t>
            </a:r>
            <a:endParaRPr lang="es-ES" sz="2800" b="1">
              <a:solidFill>
                <a:schemeClr val="tx1"/>
              </a:solidFill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13338"/>
            <a:ext cx="7256594" cy="55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7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908050"/>
            <a:ext cx="8229600" cy="594995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_tradnl" sz="2400"/>
              <a:t>Los mononucleótidos (AMP y GMP) deben perder el grupo fosfato, la ribosa y el grupo amino para formar Hipoxantina y Xantina respectivamente.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_tradnl" sz="2400"/>
          </a:p>
          <a:p>
            <a:pPr>
              <a:lnSpc>
                <a:spcPct val="80000"/>
              </a:lnSpc>
            </a:pPr>
            <a:r>
              <a:rPr lang="es-ES_tradnl" sz="2400"/>
              <a:t>El producto final de la degradación es el ACIDO URICO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_tradnl" sz="2400"/>
          </a:p>
          <a:p>
            <a:pPr>
              <a:lnSpc>
                <a:spcPct val="80000"/>
              </a:lnSpc>
            </a:pPr>
            <a:r>
              <a:rPr lang="es-ES_tradnl" sz="2400"/>
              <a:t>El ácido úrico es poco soluble y cuando aumenta su producción precipita (riñón, articulaciones)</a:t>
            </a:r>
          </a:p>
          <a:p>
            <a:pPr>
              <a:lnSpc>
                <a:spcPct val="80000"/>
              </a:lnSpc>
            </a:pPr>
            <a:endParaRPr lang="es-ES_tradnl" sz="2400"/>
          </a:p>
          <a:p>
            <a:pPr>
              <a:lnSpc>
                <a:spcPct val="80000"/>
              </a:lnSpc>
            </a:pPr>
            <a:r>
              <a:rPr lang="es-ES_tradnl" sz="2400"/>
              <a:t>El depósito de ácido úrico produce la GOTA</a:t>
            </a:r>
          </a:p>
          <a:p>
            <a:pPr>
              <a:lnSpc>
                <a:spcPct val="80000"/>
              </a:lnSpc>
            </a:pPr>
            <a:endParaRPr lang="es-ES_tradnl" sz="2400"/>
          </a:p>
          <a:p>
            <a:pPr>
              <a:lnSpc>
                <a:spcPct val="80000"/>
              </a:lnSpc>
            </a:pPr>
            <a:r>
              <a:rPr lang="es-ES_tradnl" sz="2400"/>
              <a:t>La dieta en estos casos debe ser pobre en: proteínas, vísceras, mollejas, espinaca, bajo consumo de alcohol, café, etc.</a:t>
            </a:r>
          </a:p>
          <a:p>
            <a:pPr>
              <a:lnSpc>
                <a:spcPct val="80000"/>
              </a:lnSpc>
            </a:pPr>
            <a:endParaRPr lang="es-ES_tradnl" sz="2400"/>
          </a:p>
          <a:p>
            <a:pPr>
              <a:lnSpc>
                <a:spcPct val="80000"/>
              </a:lnSpc>
            </a:pPr>
            <a:r>
              <a:rPr lang="es-ES_tradnl" sz="2400"/>
              <a:t>El fármaco Alopurinol inhibe la enzima Xantina oxidasa disminuyendo la producción de ácido úrico</a:t>
            </a:r>
            <a:endParaRPr lang="es-ES" sz="2400"/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777875"/>
          </a:xfrm>
          <a:solidFill>
            <a:schemeClr val="accent1"/>
          </a:solidFill>
        </p:spPr>
        <p:txBody>
          <a:bodyPr/>
          <a:lstStyle/>
          <a:p>
            <a:r>
              <a:rPr lang="es-ES_tradnl" sz="2800" b="1">
                <a:solidFill>
                  <a:schemeClr val="tx1"/>
                </a:solidFill>
              </a:rPr>
              <a:t>Resumen de la degradación de bases púricas</a:t>
            </a:r>
            <a:endParaRPr lang="es-ES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76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44624"/>
            <a:ext cx="9072641" cy="14407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sz="2800" b="1" dirty="0" smtClean="0">
                <a:solidFill>
                  <a:schemeClr val="tx1"/>
                </a:solidFill>
                <a:latin typeface="Arial Rounded MT Bold" pitchFamily="34" charset="0"/>
              </a:rPr>
              <a:t>BIOSÍNTESIS DEL NUCLEÓTIDOS DE PIRIMIDINAS</a:t>
            </a:r>
            <a:endParaRPr lang="es-AR" sz="28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7"/>
            <a:ext cx="5668376" cy="324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44525"/>
            <a:ext cx="3780561" cy="3720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5584985" y="5745450"/>
            <a:ext cx="3091471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FF0000"/>
                </a:solidFill>
              </a:rPr>
              <a:t>Procedencia de los átomos del anillo de </a:t>
            </a:r>
            <a:r>
              <a:rPr lang="es-AR" sz="2000" b="1" dirty="0" err="1" smtClean="0">
                <a:solidFill>
                  <a:srgbClr val="FF0000"/>
                </a:solidFill>
              </a:rPr>
              <a:t>pirimidina</a:t>
            </a:r>
            <a:endParaRPr lang="es-A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5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3850" y="333375"/>
            <a:ext cx="8569325" cy="3344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s-AR" sz="2400" b="1" u="sng" dirty="0">
                <a:latin typeface="Arial Rounded MT Bold" pitchFamily="34" charset="0"/>
              </a:rPr>
              <a:t>Biosíntesis del Nucleótidos de Pirimidinas</a:t>
            </a:r>
          </a:p>
          <a:p>
            <a:pPr>
              <a:lnSpc>
                <a:spcPct val="150000"/>
              </a:lnSpc>
              <a:defRPr/>
            </a:pPr>
            <a:r>
              <a:rPr lang="es-AR" sz="2400" b="1" dirty="0">
                <a:latin typeface="Arial Rounded MT Bold" pitchFamily="34" charset="0"/>
              </a:rPr>
              <a:t>La síntesis de las pirimidinas es menos compleja que la de las purinas.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sz="2400" b="1" dirty="0">
                <a:latin typeface="Arial Rounded MT Bold" pitchFamily="34" charset="0"/>
              </a:rPr>
              <a:t>Necesita Carbamil fosfato.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sz="2400" b="1" dirty="0">
                <a:latin typeface="Arial Rounded MT Bold" pitchFamily="34" charset="0"/>
              </a:rPr>
              <a:t>Utiliza 2 aminoácidos: glutamina y aspartato.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sz="2400" b="1" dirty="0">
                <a:latin typeface="Arial Rounded MT Bold" pitchFamily="34" charset="0"/>
              </a:rPr>
              <a:t>Se sintetiza UTP y CTP</a:t>
            </a:r>
          </a:p>
        </p:txBody>
      </p:sp>
      <p:pic>
        <p:nvPicPr>
          <p:cNvPr id="30723" name="Imagen 2" descr="Reacción catalizada por carbamoilfosfato sintetasa 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221163"/>
            <a:ext cx="85867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2 CuadroTexto"/>
          <p:cNvSpPr txBox="1">
            <a:spLocks noChangeArrowheads="1"/>
          </p:cNvSpPr>
          <p:nvPr/>
        </p:nvSpPr>
        <p:spPr bwMode="auto">
          <a:xfrm>
            <a:off x="6300788" y="3789363"/>
            <a:ext cx="2841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1800" b="1"/>
              <a:t>Carbamil fosfato sintetasa II</a:t>
            </a:r>
            <a:endParaRPr lang="es-AR" altLang="es-AR" sz="1800" b="1"/>
          </a:p>
        </p:txBody>
      </p:sp>
      <p:cxnSp>
        <p:nvCxnSpPr>
          <p:cNvPr id="5" name="4 Conector recto de flecha"/>
          <p:cNvCxnSpPr/>
          <p:nvPr/>
        </p:nvCxnSpPr>
        <p:spPr>
          <a:xfrm flipH="1">
            <a:off x="6011863" y="4157663"/>
            <a:ext cx="1368425" cy="784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Rectángulo redondeado"/>
          <p:cNvSpPr/>
          <p:nvPr/>
        </p:nvSpPr>
        <p:spPr>
          <a:xfrm>
            <a:off x="3923928" y="4549775"/>
            <a:ext cx="1008112" cy="6794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5414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8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s-ES_tradnl" sz="3200" b="1">
                <a:solidFill>
                  <a:schemeClr val="tx1"/>
                </a:solidFill>
              </a:rPr>
              <a:t>Esquema de la síntesis de UTP y CTP</a:t>
            </a:r>
            <a:endParaRPr lang="es-ES" sz="3200" b="1">
              <a:solidFill>
                <a:schemeClr val="tx1"/>
              </a:solidFill>
            </a:endParaRPr>
          </a:p>
        </p:txBody>
      </p:sp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144463" y="1989138"/>
            <a:ext cx="89646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ct val="55000"/>
              </a:spcAft>
            </a:pPr>
            <a:r>
              <a:rPr lang="it-IT" sz="2400" b="1" baseline="0" dirty="0"/>
              <a:t>Carbamil-fosfato  +  Aspartato  	   </a:t>
            </a:r>
            <a:r>
              <a:rPr lang="it-IT" sz="2400" b="1" baseline="0" dirty="0" smtClean="0"/>
              <a:t>   N-Carbamil-aspartato </a:t>
            </a:r>
            <a:r>
              <a:rPr lang="it-IT" sz="2400" b="1" baseline="0" dirty="0"/>
              <a:t>+  Pi</a:t>
            </a:r>
            <a:r>
              <a:rPr lang="it-IT" sz="2400" b="1" dirty="0"/>
              <a:t>						</a:t>
            </a:r>
            <a:endParaRPr lang="es-ES" sz="2400" b="1" dirty="0"/>
          </a:p>
        </p:txBody>
      </p:sp>
      <p:sp>
        <p:nvSpPr>
          <p:cNvPr id="169996" name="Text Box 12"/>
          <p:cNvSpPr txBox="1">
            <a:spLocks noChangeArrowheads="1"/>
          </p:cNvSpPr>
          <p:nvPr/>
        </p:nvSpPr>
        <p:spPr bwMode="auto">
          <a:xfrm>
            <a:off x="5796111" y="3429000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baseline="0" dirty="0"/>
              <a:t>OROTATO</a:t>
            </a:r>
            <a:endParaRPr lang="es-ES" sz="2400" b="1" baseline="0" dirty="0"/>
          </a:p>
        </p:txBody>
      </p:sp>
      <p:sp>
        <p:nvSpPr>
          <p:cNvPr id="169997" name="Text Box 13"/>
          <p:cNvSpPr txBox="1">
            <a:spLocks noChangeArrowheads="1"/>
          </p:cNvSpPr>
          <p:nvPr/>
        </p:nvSpPr>
        <p:spPr bwMode="auto">
          <a:xfrm>
            <a:off x="6732588" y="3933825"/>
            <a:ext cx="935037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baseline="0" dirty="0">
                <a:solidFill>
                  <a:srgbClr val="FF3300"/>
                </a:solidFill>
              </a:rPr>
              <a:t>PRPP</a:t>
            </a:r>
          </a:p>
        </p:txBody>
      </p:sp>
      <p:sp>
        <p:nvSpPr>
          <p:cNvPr id="169999" name="Rectangle 15"/>
          <p:cNvSpPr>
            <a:spLocks noChangeArrowheads="1"/>
          </p:cNvSpPr>
          <p:nvPr/>
        </p:nvSpPr>
        <p:spPr bwMode="auto">
          <a:xfrm>
            <a:off x="5867400" y="5013325"/>
            <a:ext cx="1008063" cy="476250"/>
          </a:xfrm>
          <a:prstGeom prst="rect">
            <a:avLst/>
          </a:prstGeom>
          <a:solidFill>
            <a:srgbClr val="B4DCEA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2000" baseline="0"/>
              <a:t>UMP</a:t>
            </a:r>
          </a:p>
        </p:txBody>
      </p:sp>
      <p:sp>
        <p:nvSpPr>
          <p:cNvPr id="170001" name="Line 17"/>
          <p:cNvSpPr>
            <a:spLocks noChangeShapeType="1"/>
          </p:cNvSpPr>
          <p:nvPr/>
        </p:nvSpPr>
        <p:spPr bwMode="auto">
          <a:xfrm>
            <a:off x="4716463" y="2276475"/>
            <a:ext cx="287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02" name="Line 18"/>
          <p:cNvSpPr>
            <a:spLocks noChangeShapeType="1"/>
          </p:cNvSpPr>
          <p:nvPr/>
        </p:nvSpPr>
        <p:spPr bwMode="auto">
          <a:xfrm>
            <a:off x="6372225" y="2420938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03" name="Line 19"/>
          <p:cNvSpPr>
            <a:spLocks noChangeShapeType="1"/>
          </p:cNvSpPr>
          <p:nvPr/>
        </p:nvSpPr>
        <p:spPr bwMode="auto">
          <a:xfrm>
            <a:off x="6372225" y="29972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04" name="Line 20"/>
          <p:cNvSpPr>
            <a:spLocks noChangeShapeType="1"/>
          </p:cNvSpPr>
          <p:nvPr/>
        </p:nvSpPr>
        <p:spPr bwMode="auto">
          <a:xfrm>
            <a:off x="6443663" y="3933825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05" name="Line 21"/>
          <p:cNvSpPr>
            <a:spLocks noChangeShapeType="1"/>
          </p:cNvSpPr>
          <p:nvPr/>
        </p:nvSpPr>
        <p:spPr bwMode="auto">
          <a:xfrm>
            <a:off x="6443663" y="4437063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09" name="Rectangle 25"/>
          <p:cNvSpPr>
            <a:spLocks noChangeArrowheads="1"/>
          </p:cNvSpPr>
          <p:nvPr/>
        </p:nvSpPr>
        <p:spPr bwMode="auto">
          <a:xfrm>
            <a:off x="1908175" y="5013325"/>
            <a:ext cx="863600" cy="4318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2000" b="1" baseline="0"/>
              <a:t>CTP</a:t>
            </a:r>
          </a:p>
        </p:txBody>
      </p:sp>
      <p:sp>
        <p:nvSpPr>
          <p:cNvPr id="170010" name="Rectangle 26"/>
          <p:cNvSpPr>
            <a:spLocks noChangeArrowheads="1"/>
          </p:cNvSpPr>
          <p:nvPr/>
        </p:nvSpPr>
        <p:spPr bwMode="auto">
          <a:xfrm>
            <a:off x="3995738" y="5084763"/>
            <a:ext cx="863600" cy="4318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2000" b="1" baseline="0" dirty="0"/>
              <a:t>UTP</a:t>
            </a:r>
            <a:endParaRPr lang="es-ES" b="1" baseline="0" dirty="0"/>
          </a:p>
        </p:txBody>
      </p:sp>
      <p:sp>
        <p:nvSpPr>
          <p:cNvPr id="170011" name="Line 27"/>
          <p:cNvSpPr>
            <a:spLocks noChangeShapeType="1"/>
          </p:cNvSpPr>
          <p:nvPr/>
        </p:nvSpPr>
        <p:spPr bwMode="auto">
          <a:xfrm flipH="1">
            <a:off x="5508625" y="5229225"/>
            <a:ext cx="2873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12" name="Line 28"/>
          <p:cNvSpPr>
            <a:spLocks noChangeShapeType="1"/>
          </p:cNvSpPr>
          <p:nvPr/>
        </p:nvSpPr>
        <p:spPr bwMode="auto">
          <a:xfrm flipH="1">
            <a:off x="5076825" y="5229225"/>
            <a:ext cx="2873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13" name="Line 29"/>
          <p:cNvSpPr>
            <a:spLocks noChangeShapeType="1"/>
          </p:cNvSpPr>
          <p:nvPr/>
        </p:nvSpPr>
        <p:spPr bwMode="auto">
          <a:xfrm flipH="1">
            <a:off x="2916238" y="5300663"/>
            <a:ext cx="9350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14" name="Oval 30"/>
          <p:cNvSpPr>
            <a:spLocks noChangeArrowheads="1"/>
          </p:cNvSpPr>
          <p:nvPr/>
        </p:nvSpPr>
        <p:spPr bwMode="auto">
          <a:xfrm>
            <a:off x="3492500" y="5661025"/>
            <a:ext cx="1008063" cy="647700"/>
          </a:xfrm>
          <a:prstGeom prst="ellipse">
            <a:avLst/>
          </a:prstGeom>
          <a:solidFill>
            <a:srgbClr val="EFF9A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000" b="1" baseline="0"/>
              <a:t>Glutm</a:t>
            </a:r>
            <a:endParaRPr lang="es-ES" sz="2000" b="1" baseline="0"/>
          </a:p>
        </p:txBody>
      </p:sp>
      <p:sp>
        <p:nvSpPr>
          <p:cNvPr id="170015" name="Oval 31"/>
          <p:cNvSpPr>
            <a:spLocks noChangeArrowheads="1"/>
          </p:cNvSpPr>
          <p:nvPr/>
        </p:nvSpPr>
        <p:spPr bwMode="auto">
          <a:xfrm>
            <a:off x="2339975" y="5734050"/>
            <a:ext cx="792163" cy="574675"/>
          </a:xfrm>
          <a:prstGeom prst="ellipse">
            <a:avLst/>
          </a:prstGeom>
          <a:solidFill>
            <a:srgbClr val="EFF9A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000" b="1" baseline="0"/>
              <a:t>Glu</a:t>
            </a:r>
            <a:endParaRPr lang="es-ES" sz="2000" b="1" baseline="0"/>
          </a:p>
        </p:txBody>
      </p:sp>
      <p:sp>
        <p:nvSpPr>
          <p:cNvPr id="170016" name="AutoShape 32"/>
          <p:cNvSpPr>
            <a:spLocks noChangeArrowheads="1"/>
          </p:cNvSpPr>
          <p:nvPr/>
        </p:nvSpPr>
        <p:spPr bwMode="auto">
          <a:xfrm rot="5156417">
            <a:off x="3275806" y="5156995"/>
            <a:ext cx="288925" cy="576262"/>
          </a:xfrm>
          <a:prstGeom prst="curvedRightArrow">
            <a:avLst>
              <a:gd name="adj1" fmla="val 39890"/>
              <a:gd name="adj2" fmla="val 7978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PE"/>
          </a:p>
        </p:txBody>
      </p:sp>
      <p:sp>
        <p:nvSpPr>
          <p:cNvPr id="170017" name="AutoShape 33"/>
          <p:cNvSpPr>
            <a:spLocks noChangeArrowheads="1"/>
          </p:cNvSpPr>
          <p:nvPr/>
        </p:nvSpPr>
        <p:spPr bwMode="auto">
          <a:xfrm>
            <a:off x="2916238" y="4221163"/>
            <a:ext cx="935037" cy="863600"/>
          </a:xfrm>
          <a:prstGeom prst="irregularSeal2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400" b="1" baseline="0"/>
              <a:t>ATP</a:t>
            </a:r>
            <a:endParaRPr lang="es-ES" sz="2400" b="1" baseline="0"/>
          </a:p>
        </p:txBody>
      </p:sp>
      <p:sp>
        <p:nvSpPr>
          <p:cNvPr id="170018" name="AutoShape 34"/>
          <p:cNvSpPr>
            <a:spLocks noChangeArrowheads="1"/>
          </p:cNvSpPr>
          <p:nvPr/>
        </p:nvSpPr>
        <p:spPr bwMode="auto">
          <a:xfrm>
            <a:off x="5003800" y="3933825"/>
            <a:ext cx="1081088" cy="1295400"/>
          </a:xfrm>
          <a:prstGeom prst="irregularSeal2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000" b="1" baseline="0"/>
              <a:t>2</a:t>
            </a:r>
          </a:p>
          <a:p>
            <a:pPr algn="ctr"/>
            <a:r>
              <a:rPr lang="es-ES_tradnl" sz="2000" b="1" baseline="0"/>
              <a:t>ATP</a:t>
            </a:r>
            <a:endParaRPr lang="es-ES" sz="2000" b="1" baseline="0"/>
          </a:p>
        </p:txBody>
      </p:sp>
      <p:sp>
        <p:nvSpPr>
          <p:cNvPr id="170019" name="AutoShape 35"/>
          <p:cNvSpPr>
            <a:spLocks noChangeArrowheads="1"/>
          </p:cNvSpPr>
          <p:nvPr/>
        </p:nvSpPr>
        <p:spPr bwMode="auto">
          <a:xfrm>
            <a:off x="7524750" y="4292600"/>
            <a:ext cx="935038" cy="863600"/>
          </a:xfrm>
          <a:prstGeom prst="irregularSeal2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400" b="1" baseline="0"/>
              <a:t>ATP</a:t>
            </a:r>
            <a:endParaRPr lang="es-ES" sz="2400" b="1" baseline="0"/>
          </a:p>
        </p:txBody>
      </p:sp>
      <p:sp>
        <p:nvSpPr>
          <p:cNvPr id="170020" name="AutoShape 36"/>
          <p:cNvSpPr>
            <a:spLocks noChangeArrowheads="1"/>
          </p:cNvSpPr>
          <p:nvPr/>
        </p:nvSpPr>
        <p:spPr bwMode="auto">
          <a:xfrm>
            <a:off x="468313" y="2852738"/>
            <a:ext cx="935037" cy="863600"/>
          </a:xfrm>
          <a:prstGeom prst="irregularSeal2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_tradnl" sz="2400" b="1" baseline="0"/>
              <a:t>ATP</a:t>
            </a:r>
            <a:endParaRPr lang="es-ES" sz="2400" b="1" baseline="0"/>
          </a:p>
        </p:txBody>
      </p:sp>
      <p:sp>
        <p:nvSpPr>
          <p:cNvPr id="170021" name="Line 37"/>
          <p:cNvSpPr>
            <a:spLocks noChangeShapeType="1"/>
          </p:cNvSpPr>
          <p:nvPr/>
        </p:nvSpPr>
        <p:spPr bwMode="auto">
          <a:xfrm flipH="1" flipV="1">
            <a:off x="7092950" y="4292600"/>
            <a:ext cx="358775" cy="4318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170023" name="Line 39"/>
          <p:cNvSpPr>
            <a:spLocks noChangeShapeType="1"/>
          </p:cNvSpPr>
          <p:nvPr/>
        </p:nvSpPr>
        <p:spPr bwMode="auto">
          <a:xfrm flipV="1">
            <a:off x="1185863" y="2492375"/>
            <a:ext cx="577850" cy="576263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PE"/>
          </a:p>
        </p:txBody>
      </p:sp>
      <p:sp>
        <p:nvSpPr>
          <p:cNvPr id="2" name="1 CuadroTexto"/>
          <p:cNvSpPr txBox="1"/>
          <p:nvPr/>
        </p:nvSpPr>
        <p:spPr>
          <a:xfrm>
            <a:off x="2736056" y="2636838"/>
            <a:ext cx="334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200" b="1" i="1" dirty="0" err="1" smtClean="0">
                <a:solidFill>
                  <a:srgbClr val="FF0000"/>
                </a:solidFill>
                <a:latin typeface="+mn-lt"/>
              </a:rPr>
              <a:t>Aspartato</a:t>
            </a:r>
            <a:r>
              <a:rPr lang="es-AR" sz="3200" b="1" i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s-AR" sz="3200" b="1" i="1" dirty="0" err="1" smtClean="0">
                <a:solidFill>
                  <a:srgbClr val="FF0000"/>
                </a:solidFill>
                <a:latin typeface="+mn-lt"/>
              </a:rPr>
              <a:t>transcarbamilasa</a:t>
            </a:r>
            <a:endParaRPr lang="es-AR" sz="32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3 Flecha arriba"/>
          <p:cNvSpPr/>
          <p:nvPr/>
        </p:nvSpPr>
        <p:spPr>
          <a:xfrm>
            <a:off x="4788024" y="2412405"/>
            <a:ext cx="143669" cy="4405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6" name="5 Conector recto de flecha"/>
          <p:cNvCxnSpPr>
            <a:stCxn id="169997" idx="1"/>
          </p:cNvCxnSpPr>
          <p:nvPr/>
        </p:nvCxnSpPr>
        <p:spPr>
          <a:xfrm flipH="1">
            <a:off x="6443664" y="4164658"/>
            <a:ext cx="288924" cy="565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6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CuadroTexto"/>
          <p:cNvSpPr txBox="1">
            <a:spLocks noChangeArrowheads="1"/>
          </p:cNvSpPr>
          <p:nvPr/>
        </p:nvSpPr>
        <p:spPr bwMode="auto">
          <a:xfrm>
            <a:off x="88953" y="26621"/>
            <a:ext cx="8875536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800" b="1">
                <a:latin typeface="Arial Rounded MT Bold" pitchFamily="34" charset="0"/>
              </a:rPr>
              <a:t>REGULACIÓN DE LA SÍNTESIS DE LAS PIRIMIDINAS</a:t>
            </a:r>
            <a:endParaRPr lang="es-AR" altLang="es-AR" sz="2800" b="1">
              <a:latin typeface="Arial Rounded MT Bold" pitchFamily="34" charset="0"/>
            </a:endParaRPr>
          </a:p>
        </p:txBody>
      </p:sp>
      <p:pic>
        <p:nvPicPr>
          <p:cNvPr id="35843" name="Imag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69988"/>
            <a:ext cx="4751388" cy="537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496151" y="1337323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FF0000"/>
                </a:solidFill>
              </a:rPr>
              <a:t>CPS II</a:t>
            </a:r>
            <a:endParaRPr lang="es-AR" sz="2000" b="1" dirty="0">
              <a:solidFill>
                <a:srgbClr val="FF0000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000207" y="2132856"/>
            <a:ext cx="875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FF0000"/>
                </a:solidFill>
              </a:rPr>
              <a:t>ATC</a:t>
            </a:r>
            <a:endParaRPr lang="es-AR" sz="2000" b="1" dirty="0">
              <a:solidFill>
                <a:srgbClr val="FF000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000207" y="1988840"/>
            <a:ext cx="50405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Flecha izquierda"/>
          <p:cNvSpPr/>
          <p:nvPr/>
        </p:nvSpPr>
        <p:spPr>
          <a:xfrm>
            <a:off x="6504263" y="2168860"/>
            <a:ext cx="876049" cy="324036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7380312" y="1988840"/>
            <a:ext cx="1224136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FF0000"/>
                </a:solidFill>
              </a:rPr>
              <a:t>Principal sitio de regulación</a:t>
            </a:r>
            <a:endParaRPr lang="es-AR" b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524205" y="5445224"/>
            <a:ext cx="2268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FF0000"/>
                </a:solidFill>
              </a:rPr>
              <a:t>ATC: </a:t>
            </a:r>
            <a:r>
              <a:rPr lang="es-AR" dirty="0" smtClean="0"/>
              <a:t>ASPARTATO TRANSCARBAMILASA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85610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683568" y="764704"/>
            <a:ext cx="7772400" cy="5821363"/>
            <a:chOff x="969657" y="271933"/>
            <a:chExt cx="7772400" cy="5821363"/>
          </a:xfrm>
        </p:grpSpPr>
        <p:pic>
          <p:nvPicPr>
            <p:cNvPr id="5122" name="Imagen 2"/>
            <p:cNvPicPr>
              <a:picLocks noChangeAspect="1" noChangeArrowheads="1"/>
            </p:cNvPicPr>
            <p:nvPr/>
          </p:nvPicPr>
          <p:blipFill>
            <a:blip r:embed="rId2">
              <a:lum bright="-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3901" y="271933"/>
              <a:ext cx="5903912" cy="582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 txBox="1">
              <a:spLocks noChangeArrowheads="1"/>
            </p:cNvSpPr>
            <p:nvPr/>
          </p:nvSpPr>
          <p:spPr>
            <a:xfrm>
              <a:off x="969657" y="5157192"/>
              <a:ext cx="7772400" cy="936104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hlink"/>
              </a:solidFill>
            </a:ln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s-ES" sz="3600" b="1" smtClean="0"/>
                <a:t>METABOLISMO DE NUCLEOTIDOS</a:t>
              </a:r>
              <a:endParaRPr lang="es-ES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1680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regulacion ATC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8000" contrast="18000"/>
          </a:blip>
          <a:srcRect/>
          <a:stretch>
            <a:fillRect/>
          </a:stretch>
        </p:blipFill>
        <p:spPr>
          <a:xfrm>
            <a:off x="1763713" y="1493838"/>
            <a:ext cx="5400675" cy="5337175"/>
          </a:xfrm>
          <a:noFill/>
          <a:ln/>
        </p:spPr>
      </p:pic>
      <p:sp>
        <p:nvSpPr>
          <p:cNvPr id="75781" name="Rectangle 5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s-ES" sz="3200" b="1" dirty="0">
                <a:solidFill>
                  <a:schemeClr val="tx1"/>
                </a:solidFill>
              </a:rPr>
              <a:t>REGULACION DE LA </a:t>
            </a:r>
            <a:r>
              <a:rPr lang="es-ES" sz="3200" b="1" i="1" dirty="0" smtClean="0">
                <a:solidFill>
                  <a:schemeClr val="tx1"/>
                </a:solidFill>
              </a:rPr>
              <a:t>ATC</a:t>
            </a:r>
            <a:endParaRPr lang="es-ES" sz="3200" b="1" i="1" dirty="0">
              <a:solidFill>
                <a:schemeClr val="tx1"/>
              </a:solidFill>
            </a:endParaRP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3635375" y="6491288"/>
            <a:ext cx="24479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aseline="0"/>
              <a:t>Aspartato (mM)</a:t>
            </a: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 rot="16200000">
            <a:off x="796925" y="3748088"/>
            <a:ext cx="2665413" cy="5857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es-ES" baseline="0"/>
              <a:t>Velocidad de reacción</a:t>
            </a:r>
          </a:p>
        </p:txBody>
      </p:sp>
    </p:spTree>
    <p:extLst>
      <p:ext uri="{BB962C8B-B14F-4D97-AF65-F5344CB8AC3E}">
        <p14:creationId xmlns:p14="http://schemas.microsoft.com/office/powerpoint/2010/main" val="422833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7" name="Picture 5" descr="fi22p1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6000"/>
          </a:blip>
          <a:srcRect b="59993"/>
          <a:stretch>
            <a:fillRect/>
          </a:stretch>
        </p:blipFill>
        <p:spPr>
          <a:xfrm>
            <a:off x="1547813" y="2325688"/>
            <a:ext cx="6337300" cy="2327275"/>
          </a:xfrm>
          <a:noFill/>
          <a:ln/>
        </p:spPr>
      </p:pic>
      <p:sp>
        <p:nvSpPr>
          <p:cNvPr id="125958" name="Rectangle 6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s-ES" sz="3200" b="1" dirty="0">
                <a:solidFill>
                  <a:schemeClr val="tx1"/>
                </a:solidFill>
              </a:rPr>
              <a:t>BIOSINTESIS DE </a:t>
            </a:r>
            <a:r>
              <a:rPr lang="es-ES" sz="3200" b="1" dirty="0" err="1" smtClean="0">
                <a:solidFill>
                  <a:schemeClr val="tx1"/>
                </a:solidFill>
              </a:rPr>
              <a:t>dTMP</a:t>
            </a:r>
            <a:endParaRPr lang="es-ES" sz="3200" b="1" dirty="0">
              <a:solidFill>
                <a:schemeClr val="tx1"/>
              </a:solidFill>
            </a:endParaRP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3995936" y="3717032"/>
            <a:ext cx="1584176" cy="83099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i="1" baseline="0" dirty="0" err="1"/>
              <a:t>Timidilato</a:t>
            </a:r>
            <a:r>
              <a:rPr lang="es-ES" sz="2400" b="1" i="1" baseline="0" dirty="0"/>
              <a:t> </a:t>
            </a:r>
            <a:r>
              <a:rPr lang="es-ES" sz="2400" b="1" i="1" baseline="0" dirty="0" err="1"/>
              <a:t>sintasa</a:t>
            </a:r>
            <a:endParaRPr lang="es-ES" sz="2400" b="1" i="1" baseline="0" dirty="0"/>
          </a:p>
        </p:txBody>
      </p:sp>
      <p:sp>
        <p:nvSpPr>
          <p:cNvPr id="125961" name="Rectangle 9"/>
          <p:cNvSpPr>
            <a:spLocks noChangeArrowheads="1"/>
          </p:cNvSpPr>
          <p:nvPr/>
        </p:nvSpPr>
        <p:spPr bwMode="auto">
          <a:xfrm>
            <a:off x="2124075" y="3933825"/>
            <a:ext cx="863600" cy="503238"/>
          </a:xfrm>
          <a:prstGeom prst="rect">
            <a:avLst/>
          </a:prstGeom>
          <a:solidFill>
            <a:schemeClr val="accent1">
              <a:alpha val="32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PE"/>
          </a:p>
        </p:txBody>
      </p:sp>
      <p:sp>
        <p:nvSpPr>
          <p:cNvPr id="125962" name="Rectangle 10"/>
          <p:cNvSpPr>
            <a:spLocks noChangeArrowheads="1"/>
          </p:cNvSpPr>
          <p:nvPr/>
        </p:nvSpPr>
        <p:spPr bwMode="auto">
          <a:xfrm>
            <a:off x="6732588" y="3933825"/>
            <a:ext cx="863600" cy="503238"/>
          </a:xfrm>
          <a:prstGeom prst="rect">
            <a:avLst/>
          </a:prstGeom>
          <a:solidFill>
            <a:schemeClr val="accent1">
              <a:alpha val="32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PE"/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6877050" y="2349500"/>
            <a:ext cx="1079500" cy="404813"/>
          </a:xfrm>
          <a:prstGeom prst="rect">
            <a:avLst/>
          </a:prstGeom>
          <a:solidFill>
            <a:srgbClr val="B4DCEA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baseline="0"/>
              <a:t>CH</a:t>
            </a:r>
            <a:r>
              <a:rPr lang="es-ES" b="1" baseline="-25000"/>
              <a:t>3</a:t>
            </a:r>
          </a:p>
        </p:txBody>
      </p:sp>
      <p:sp>
        <p:nvSpPr>
          <p:cNvPr id="125965" name="Text Box 13"/>
          <p:cNvSpPr txBox="1">
            <a:spLocks noChangeArrowheads="1"/>
          </p:cNvSpPr>
          <p:nvPr/>
        </p:nvSpPr>
        <p:spPr bwMode="auto">
          <a:xfrm>
            <a:off x="1547813" y="4760317"/>
            <a:ext cx="6337300" cy="3968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 baseline="0" dirty="0">
                <a:solidFill>
                  <a:schemeClr val="accent2"/>
                </a:solidFill>
              </a:rPr>
              <a:t>N</a:t>
            </a:r>
            <a:r>
              <a:rPr lang="es-ES" sz="2000" b="1" dirty="0">
                <a:solidFill>
                  <a:schemeClr val="accent2"/>
                </a:solidFill>
              </a:rPr>
              <a:t>5,10</a:t>
            </a:r>
            <a:r>
              <a:rPr lang="es-ES" sz="2000" b="1" baseline="0" dirty="0">
                <a:solidFill>
                  <a:schemeClr val="accent2"/>
                </a:solidFill>
              </a:rPr>
              <a:t> </a:t>
            </a:r>
            <a:r>
              <a:rPr lang="es-ES" sz="2000" b="1" baseline="0" dirty="0" err="1">
                <a:solidFill>
                  <a:schemeClr val="accent2"/>
                </a:solidFill>
              </a:rPr>
              <a:t>metilen</a:t>
            </a:r>
            <a:r>
              <a:rPr lang="es-ES" sz="2000" b="1" baseline="0" dirty="0">
                <a:solidFill>
                  <a:schemeClr val="accent2"/>
                </a:solidFill>
              </a:rPr>
              <a:t> FH</a:t>
            </a:r>
            <a:r>
              <a:rPr lang="es-ES" sz="2000" b="1" baseline="-25000" dirty="0">
                <a:solidFill>
                  <a:schemeClr val="accent2"/>
                </a:solidFill>
              </a:rPr>
              <a:t>4  </a:t>
            </a:r>
            <a:r>
              <a:rPr lang="es-ES" sz="2000" b="1" baseline="0" dirty="0">
                <a:solidFill>
                  <a:schemeClr val="accent2"/>
                </a:solidFill>
              </a:rPr>
              <a:t>                                        DHF</a:t>
            </a:r>
            <a:endParaRPr lang="es-ES" sz="2000" b="1" baseline="-25000" dirty="0">
              <a:solidFill>
                <a:schemeClr val="accent2"/>
              </a:solidFill>
            </a:endParaRPr>
          </a:p>
        </p:txBody>
      </p:sp>
      <p:sp>
        <p:nvSpPr>
          <p:cNvPr id="2" name="1 Elipse"/>
          <p:cNvSpPr/>
          <p:nvPr/>
        </p:nvSpPr>
        <p:spPr>
          <a:xfrm>
            <a:off x="1187624" y="4652963"/>
            <a:ext cx="2664296" cy="64824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Flecha arriba"/>
          <p:cNvSpPr/>
          <p:nvPr/>
        </p:nvSpPr>
        <p:spPr>
          <a:xfrm>
            <a:off x="3132187" y="5301208"/>
            <a:ext cx="287685" cy="50405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1691680" y="5949280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baseline="0" dirty="0" smtClean="0">
                <a:solidFill>
                  <a:srgbClr val="FF0000"/>
                </a:solidFill>
              </a:rPr>
              <a:t>Derivado del ácido fólico</a:t>
            </a:r>
            <a:endParaRPr lang="es-A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53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0825" y="260350"/>
            <a:ext cx="8642350" cy="64940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</a:rPr>
              <a:t>Hay semejanzas y diferencias entre los procesos de síntesis de purinas y pirimidinas:</a:t>
            </a:r>
          </a:p>
          <a:p>
            <a:pPr>
              <a:defRPr/>
            </a:pPr>
            <a:endParaRPr lang="es-MX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s-MX" sz="2400" b="1" dirty="0">
                <a:latin typeface="Calibri" panose="020F0502020204030204" pitchFamily="34" charset="0"/>
                <a:cs typeface="Calibri" panose="020F0502020204030204" pitchFamily="34" charset="0"/>
              </a:rPr>
              <a:t>SIMILITUDES:</a:t>
            </a:r>
          </a:p>
          <a:p>
            <a:pPr>
              <a:defRPr/>
            </a:pP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</a:rPr>
              <a:t>	- La síntesis de ambos tipos de bases requiere el grupo amida de glutamina.</a:t>
            </a:r>
          </a:p>
          <a:p>
            <a:pPr>
              <a:defRPr/>
            </a:pP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</a:rPr>
              <a:t>	- En ambas vías un aminoácido es incorporado como núcleo del compuesto a sintetizar </a:t>
            </a:r>
          </a:p>
          <a:p>
            <a:pPr>
              <a:defRPr/>
            </a:pP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	 En la formación del anillo </a:t>
            </a:r>
            <a:r>
              <a:rPr lang="es-MX" sz="2000" dirty="0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purina: </a:t>
            </a:r>
            <a:r>
              <a:rPr lang="es-MX" sz="2000" b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glicina</a:t>
            </a:r>
            <a:r>
              <a:rPr lang="es-MX" sz="2000" dirty="0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. </a:t>
            </a:r>
          </a:p>
          <a:p>
            <a:pPr>
              <a:defRPr/>
            </a:pPr>
            <a:r>
              <a:rPr lang="es-MX" sz="2000" baseline="-25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	</a:t>
            </a: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 En la formación de </a:t>
            </a:r>
            <a:r>
              <a:rPr lang="es-MX" sz="2000" dirty="0" err="1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pirimidina</a:t>
            </a: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:</a:t>
            </a:r>
            <a:r>
              <a:rPr lang="es-MX" sz="2000" dirty="0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 </a:t>
            </a:r>
            <a:r>
              <a:rPr lang="es-MX" sz="2000" b="1" dirty="0" err="1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aspartato</a:t>
            </a:r>
            <a:r>
              <a:rPr lang="es-MX" sz="2000" b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.</a:t>
            </a:r>
            <a:endParaRPr lang="es-MX" sz="2000" baseline="-25000" dirty="0">
              <a:latin typeface="Calibri" panose="020F0502020204030204" pitchFamily="34" charset="0"/>
              <a:cs typeface="Calibri" panose="020F0502020204030204" pitchFamily="34" charset="0"/>
              <a:sym typeface="Wingdings" pitchFamily="2" charset="2"/>
            </a:endParaRPr>
          </a:p>
          <a:p>
            <a:pPr>
              <a:defRPr/>
            </a:pP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	- Como para las purinas, existen vías de rescate o recuperación que reciclan pirimidinas procedentes de degradación de ácidos nucleicos.    </a:t>
            </a:r>
          </a:p>
          <a:p>
            <a:pPr>
              <a:defRPr/>
            </a:pPr>
            <a:r>
              <a:rPr lang="es-MX" sz="2000" baseline="-25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	</a:t>
            </a: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- La síntesis es muy onerosa en términos de enlaces de alta energía, cada molécula de UMP requiere la inversión de 5 ATP.</a:t>
            </a:r>
          </a:p>
          <a:p>
            <a:pPr>
              <a:defRPr/>
            </a:pPr>
            <a:endParaRPr lang="es-MX" sz="2400" dirty="0">
              <a:latin typeface="Calibri" panose="020F0502020204030204" pitchFamily="34" charset="0"/>
              <a:cs typeface="Calibri" panose="020F0502020204030204" pitchFamily="34" charset="0"/>
              <a:sym typeface="Wingdings" pitchFamily="2" charset="2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s-MX" sz="2400" b="1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DIFERENCIAS:</a:t>
            </a:r>
          </a:p>
          <a:p>
            <a:pPr>
              <a:defRPr/>
            </a:pP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	- En la síntesis de purinas el ensamble de fragmentos se hace desde el comienzo en unión a ribosil fosfato.</a:t>
            </a:r>
          </a:p>
          <a:p>
            <a:pPr>
              <a:defRPr/>
            </a:pPr>
            <a:r>
              <a:rPr lang="es-MX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	- En la síntesis de las pirimidinas, el ribosil fosfato  es incorporado después que el anillo heterocíclico ha sido formado.	</a:t>
            </a:r>
            <a:endParaRPr lang="es-A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5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41" name="Rectangle 17"/>
          <p:cNvSpPr>
            <a:spLocks noGrp="1" noChangeArrowheads="1"/>
          </p:cNvSpPr>
          <p:nvPr>
            <p:ph idx="1"/>
          </p:nvPr>
        </p:nvSpPr>
        <p:spPr>
          <a:xfrm>
            <a:off x="827584" y="2060848"/>
            <a:ext cx="7408333" cy="403244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s-ES_tradnl" sz="2800" dirty="0"/>
              <a:t>Se forman compuestos muy solubles que pueden ser eliminados fácilmente.</a:t>
            </a:r>
          </a:p>
          <a:p>
            <a:pPr>
              <a:lnSpc>
                <a:spcPct val="90000"/>
              </a:lnSpc>
            </a:pPr>
            <a:endParaRPr lang="es-ES_tradnl" sz="2800" dirty="0"/>
          </a:p>
          <a:p>
            <a:pPr>
              <a:lnSpc>
                <a:spcPct val="90000"/>
              </a:lnSpc>
            </a:pPr>
            <a:r>
              <a:rPr lang="es-ES_tradnl" sz="2800" dirty="0"/>
              <a:t>Los productos de degradación son: </a:t>
            </a:r>
            <a:r>
              <a:rPr lang="es-MX" sz="2800" b="1" dirty="0"/>
              <a:t>CO</a:t>
            </a:r>
            <a:r>
              <a:rPr lang="es-MX" sz="2800" b="1" baseline="-25000" dirty="0"/>
              <a:t>2</a:t>
            </a:r>
            <a:r>
              <a:rPr lang="es-MX" sz="2800" b="1" dirty="0"/>
              <a:t>,  NH</a:t>
            </a:r>
            <a:r>
              <a:rPr lang="es-MX" sz="2800" b="1" baseline="-25000" dirty="0"/>
              <a:t>4</a:t>
            </a:r>
            <a:r>
              <a:rPr lang="es-MX" sz="2800" b="1" baseline="30000" dirty="0"/>
              <a:t>+</a:t>
            </a:r>
            <a:r>
              <a:rPr lang="es-MX" sz="2800" b="1" dirty="0"/>
              <a:t>, </a:t>
            </a:r>
            <a:r>
              <a:rPr lang="es-MX" sz="2800" b="1" dirty="0">
                <a:latin typeface="Symbol" pitchFamily="18" charset="2"/>
              </a:rPr>
              <a:t>b</a:t>
            </a:r>
            <a:r>
              <a:rPr lang="es-MX" sz="2800" b="1" dirty="0"/>
              <a:t>-</a:t>
            </a:r>
            <a:r>
              <a:rPr lang="es-MX" sz="2800" b="1" dirty="0" err="1"/>
              <a:t>alanina</a:t>
            </a:r>
            <a:r>
              <a:rPr lang="es-MX" sz="2800" b="1" dirty="0"/>
              <a:t> y </a:t>
            </a:r>
            <a:r>
              <a:rPr lang="es-MX" sz="2800" b="1" dirty="0">
                <a:latin typeface="Symbol" pitchFamily="18" charset="2"/>
              </a:rPr>
              <a:t>b</a:t>
            </a:r>
            <a:r>
              <a:rPr lang="es-MX" sz="2800" b="1" dirty="0"/>
              <a:t>-</a:t>
            </a:r>
            <a:r>
              <a:rPr lang="es-MX" sz="2800" b="1" dirty="0" err="1"/>
              <a:t>aminoisobutirato</a:t>
            </a:r>
            <a:r>
              <a:rPr lang="es-MX" sz="2800" i="1" dirty="0"/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endParaRPr lang="es-MX" sz="2800" i="1" dirty="0"/>
          </a:p>
          <a:p>
            <a:pPr>
              <a:lnSpc>
                <a:spcPct val="90000"/>
              </a:lnSpc>
            </a:pPr>
            <a:r>
              <a:rPr lang="es-MX" sz="2800" dirty="0"/>
              <a:t>El</a:t>
            </a:r>
            <a:r>
              <a:rPr lang="es-MX" sz="2800" b="1" dirty="0">
                <a:latin typeface="Symbol" pitchFamily="18" charset="2"/>
              </a:rPr>
              <a:t> b</a:t>
            </a:r>
            <a:r>
              <a:rPr lang="es-MX" sz="2800" b="1" dirty="0"/>
              <a:t>-</a:t>
            </a:r>
            <a:r>
              <a:rPr lang="es-MX" sz="2800" b="1" dirty="0" err="1"/>
              <a:t>aminoisobutirato</a:t>
            </a:r>
            <a:r>
              <a:rPr lang="es-MX" sz="2800" b="1" dirty="0"/>
              <a:t> </a:t>
            </a:r>
            <a:r>
              <a:rPr lang="es-MX" sz="2800" dirty="0"/>
              <a:t>puede degradarse a</a:t>
            </a:r>
            <a:r>
              <a:rPr lang="es-MX" sz="2800" b="1" dirty="0"/>
              <a:t> </a:t>
            </a:r>
            <a:r>
              <a:rPr lang="es-MX" sz="2800" b="1" dirty="0" err="1"/>
              <a:t>Succinil-CoA</a:t>
            </a:r>
            <a:r>
              <a:rPr lang="es-MX" sz="2800" b="1" dirty="0"/>
              <a:t> </a:t>
            </a:r>
            <a:r>
              <a:rPr lang="es-MX" sz="2800" dirty="0"/>
              <a:t>que puede ingresar al Ciclo de Krebs.</a:t>
            </a:r>
            <a:endParaRPr lang="es-ES" sz="2800" dirty="0"/>
          </a:p>
        </p:txBody>
      </p:sp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s-ES_tradnl" sz="3200" b="1">
                <a:solidFill>
                  <a:schemeClr val="tx1"/>
                </a:solidFill>
              </a:rPr>
              <a:t>Degradación de Bases Pirimidínicas</a:t>
            </a:r>
            <a:endParaRPr lang="es-E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0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s-ES" sz="3200" b="1" dirty="0" smtClean="0">
                <a:solidFill>
                  <a:schemeClr val="tx1"/>
                </a:solidFill>
              </a:rPr>
              <a:t>Biosíntesis </a:t>
            </a:r>
            <a:r>
              <a:rPr lang="es-ES" sz="3200" b="1" dirty="0">
                <a:solidFill>
                  <a:schemeClr val="tx1"/>
                </a:solidFill>
              </a:rPr>
              <a:t>de </a:t>
            </a:r>
            <a:r>
              <a:rPr lang="es-ES" sz="3200" b="1" dirty="0" err="1" smtClean="0">
                <a:solidFill>
                  <a:schemeClr val="tx1"/>
                </a:solidFill>
              </a:rPr>
              <a:t>desoxirribonucleótidos</a:t>
            </a:r>
            <a:endParaRPr lang="es-ES" sz="3200" b="1" dirty="0">
              <a:solidFill>
                <a:schemeClr val="tx1"/>
              </a:solidFill>
            </a:endParaRPr>
          </a:p>
        </p:txBody>
      </p:sp>
      <p:pic>
        <p:nvPicPr>
          <p:cNvPr id="124933" name="Picture 5" descr="DAMP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bright="-16000"/>
          </a:blip>
          <a:srcRect t="6006" b="9082"/>
          <a:stretch>
            <a:fillRect/>
          </a:stretch>
        </p:blipFill>
        <p:spPr>
          <a:xfrm>
            <a:off x="323850" y="4183063"/>
            <a:ext cx="4038600" cy="2270125"/>
          </a:xfrm>
          <a:prstGeom prst="rect">
            <a:avLst/>
          </a:prstGeom>
          <a:noFill/>
          <a:ln/>
        </p:spPr>
      </p:pic>
      <p:pic>
        <p:nvPicPr>
          <p:cNvPr id="124953" name="Picture 25" descr="ARRWC00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lum bright="-20000" contrast="34000"/>
          </a:blip>
          <a:srcRect/>
          <a:stretch>
            <a:fillRect/>
          </a:stretch>
        </p:blipFill>
        <p:spPr>
          <a:xfrm rot="10613498">
            <a:off x="4722813" y="2640013"/>
            <a:ext cx="641350" cy="2762250"/>
          </a:xfrm>
          <a:prstGeom prst="rect">
            <a:avLst/>
          </a:prstGeom>
          <a:noFill/>
          <a:ln/>
        </p:spPr>
      </p:pic>
      <p:pic>
        <p:nvPicPr>
          <p:cNvPr id="124937" name="Picture 9" descr="5AMP"/>
          <p:cNvPicPr>
            <a:picLocks noChangeAspect="1" noChangeArrowheads="1"/>
          </p:cNvPicPr>
          <p:nvPr/>
        </p:nvPicPr>
        <p:blipFill>
          <a:blip r:embed="rId4">
            <a:lum bright="-18000"/>
          </a:blip>
          <a:srcRect t="8789" b="12158"/>
          <a:stretch>
            <a:fillRect/>
          </a:stretch>
        </p:blipFill>
        <p:spPr bwMode="auto">
          <a:xfrm>
            <a:off x="323850" y="1700213"/>
            <a:ext cx="3973513" cy="2301875"/>
          </a:xfrm>
          <a:prstGeom prst="rect">
            <a:avLst/>
          </a:prstGeom>
          <a:noFill/>
        </p:spPr>
      </p:pic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2843213" y="1484313"/>
            <a:ext cx="11525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baseline="0"/>
              <a:t>Base</a:t>
            </a:r>
          </a:p>
        </p:txBody>
      </p:sp>
      <p:sp>
        <p:nvSpPr>
          <p:cNvPr id="124938" name="Text Box 10"/>
          <p:cNvSpPr txBox="1">
            <a:spLocks noChangeArrowheads="1"/>
          </p:cNvSpPr>
          <p:nvPr/>
        </p:nvSpPr>
        <p:spPr bwMode="auto">
          <a:xfrm>
            <a:off x="3059113" y="4149725"/>
            <a:ext cx="11525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baseline="0"/>
              <a:t>Base</a:t>
            </a:r>
          </a:p>
        </p:txBody>
      </p:sp>
      <p:sp>
        <p:nvSpPr>
          <p:cNvPr id="124941" name="Oval 13"/>
          <p:cNvSpPr>
            <a:spLocks noChangeArrowheads="1"/>
          </p:cNvSpPr>
          <p:nvPr/>
        </p:nvSpPr>
        <p:spPr bwMode="auto">
          <a:xfrm>
            <a:off x="2411413" y="3644900"/>
            <a:ext cx="647700" cy="5032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b="1" baseline="0">
                <a:solidFill>
                  <a:srgbClr val="FF3300"/>
                </a:solidFill>
              </a:rPr>
              <a:t>OH</a:t>
            </a:r>
          </a:p>
        </p:txBody>
      </p:sp>
      <p:sp>
        <p:nvSpPr>
          <p:cNvPr id="124942" name="Oval 14" descr="50%"/>
          <p:cNvSpPr>
            <a:spLocks noChangeArrowheads="1"/>
          </p:cNvSpPr>
          <p:nvPr/>
        </p:nvSpPr>
        <p:spPr bwMode="auto">
          <a:xfrm>
            <a:off x="8280400" y="4868863"/>
            <a:ext cx="863600" cy="792162"/>
          </a:xfrm>
          <a:prstGeom prst="ellipse">
            <a:avLst/>
          </a:prstGeom>
          <a:pattFill prst="pct50">
            <a:fgClr>
              <a:srgbClr val="EFF9A5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baseline="0"/>
              <a:t>NADPH</a:t>
            </a:r>
          </a:p>
        </p:txBody>
      </p:sp>
      <p:sp>
        <p:nvSpPr>
          <p:cNvPr id="124943" name="Oval 15" descr="25%"/>
          <p:cNvSpPr>
            <a:spLocks noChangeArrowheads="1"/>
          </p:cNvSpPr>
          <p:nvPr/>
        </p:nvSpPr>
        <p:spPr bwMode="auto">
          <a:xfrm>
            <a:off x="8208963" y="5876925"/>
            <a:ext cx="935037" cy="503238"/>
          </a:xfrm>
          <a:prstGeom prst="ellipse">
            <a:avLst/>
          </a:prstGeom>
          <a:pattFill prst="pct25">
            <a:fgClr>
              <a:srgbClr val="EFF9A5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baseline="0"/>
              <a:t>+ H</a:t>
            </a:r>
            <a:r>
              <a:rPr lang="es-ES"/>
              <a:t>+</a:t>
            </a:r>
            <a:endParaRPr lang="es-ES" baseline="0"/>
          </a:p>
        </p:txBody>
      </p:sp>
      <p:sp>
        <p:nvSpPr>
          <p:cNvPr id="124944" name="AutoShape 16"/>
          <p:cNvSpPr>
            <a:spLocks noChangeArrowheads="1"/>
          </p:cNvSpPr>
          <p:nvPr/>
        </p:nvSpPr>
        <p:spPr bwMode="auto">
          <a:xfrm>
            <a:off x="4859338" y="1989138"/>
            <a:ext cx="3024187" cy="863600"/>
          </a:xfrm>
          <a:prstGeom prst="star8">
            <a:avLst>
              <a:gd name="adj" fmla="val 38250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ES" b="1" baseline="0" dirty="0"/>
          </a:p>
          <a:p>
            <a:pPr algn="ctr"/>
            <a:r>
              <a:rPr lang="es-ES" b="1" baseline="0" dirty="0" err="1"/>
              <a:t>Tiorredoxina</a:t>
            </a:r>
            <a:r>
              <a:rPr lang="es-ES" b="1" baseline="0" dirty="0"/>
              <a:t> (SH</a:t>
            </a:r>
            <a:r>
              <a:rPr lang="es-ES" b="1" baseline="-25000" dirty="0"/>
              <a:t>2</a:t>
            </a:r>
            <a:r>
              <a:rPr lang="es-ES" b="1" baseline="0" dirty="0"/>
              <a:t>)</a:t>
            </a:r>
          </a:p>
          <a:p>
            <a:pPr algn="ctr"/>
            <a:endParaRPr lang="es-ES" b="1" baseline="0" dirty="0"/>
          </a:p>
        </p:txBody>
      </p:sp>
      <p:sp>
        <p:nvSpPr>
          <p:cNvPr id="124945" name="AutoShape 17"/>
          <p:cNvSpPr>
            <a:spLocks noChangeArrowheads="1"/>
          </p:cNvSpPr>
          <p:nvPr/>
        </p:nvSpPr>
        <p:spPr bwMode="auto">
          <a:xfrm>
            <a:off x="4716463" y="5157192"/>
            <a:ext cx="3027362" cy="863600"/>
          </a:xfrm>
          <a:prstGeom prst="star8">
            <a:avLst>
              <a:gd name="adj" fmla="val 38250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ES" b="1" baseline="0" dirty="0"/>
          </a:p>
          <a:p>
            <a:pPr algn="ctr"/>
            <a:r>
              <a:rPr lang="es-ES" b="1" baseline="0" dirty="0" err="1"/>
              <a:t>Tiorredoxina</a:t>
            </a:r>
            <a:r>
              <a:rPr lang="es-ES" b="1" baseline="0" dirty="0"/>
              <a:t> (S-S)</a:t>
            </a:r>
          </a:p>
          <a:p>
            <a:pPr algn="ctr"/>
            <a:endParaRPr lang="es-ES" b="1" baseline="0" dirty="0"/>
          </a:p>
        </p:txBody>
      </p:sp>
      <p:sp>
        <p:nvSpPr>
          <p:cNvPr id="124946" name="Text Box 18"/>
          <p:cNvSpPr txBox="1">
            <a:spLocks noChangeArrowheads="1"/>
          </p:cNvSpPr>
          <p:nvPr/>
        </p:nvSpPr>
        <p:spPr bwMode="auto">
          <a:xfrm>
            <a:off x="5003800" y="3573463"/>
            <a:ext cx="2088480" cy="83099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i="1" baseline="0" dirty="0" err="1"/>
              <a:t>Ribonucleótido</a:t>
            </a:r>
            <a:r>
              <a:rPr lang="es-ES" sz="2400" b="1" i="1" baseline="0" dirty="0"/>
              <a:t> </a:t>
            </a:r>
            <a:r>
              <a:rPr lang="es-ES" sz="2400" b="1" i="1" baseline="0" dirty="0" err="1"/>
              <a:t>reductasa</a:t>
            </a:r>
            <a:endParaRPr lang="es-ES" sz="2400" b="1" i="1" baseline="0" dirty="0"/>
          </a:p>
        </p:txBody>
      </p:sp>
      <p:sp>
        <p:nvSpPr>
          <p:cNvPr id="124948" name="Oval 20"/>
          <p:cNvSpPr>
            <a:spLocks noChangeArrowheads="1"/>
          </p:cNvSpPr>
          <p:nvPr/>
        </p:nvSpPr>
        <p:spPr bwMode="auto">
          <a:xfrm>
            <a:off x="1979613" y="6065838"/>
            <a:ext cx="647700" cy="5032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b="1" baseline="0">
                <a:solidFill>
                  <a:srgbClr val="FF3300"/>
                </a:solidFill>
              </a:rPr>
              <a:t>H</a:t>
            </a:r>
          </a:p>
        </p:txBody>
      </p:sp>
      <p:sp>
        <p:nvSpPr>
          <p:cNvPr id="124949" name="Oval 21"/>
          <p:cNvSpPr>
            <a:spLocks noChangeArrowheads="1"/>
          </p:cNvSpPr>
          <p:nvPr/>
        </p:nvSpPr>
        <p:spPr bwMode="auto">
          <a:xfrm>
            <a:off x="8280400" y="2708275"/>
            <a:ext cx="863600" cy="792163"/>
          </a:xfrm>
          <a:prstGeom prst="ellipse">
            <a:avLst/>
          </a:prstGeom>
          <a:solidFill>
            <a:srgbClr val="EFF9A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baseline="0"/>
              <a:t>NADP</a:t>
            </a:r>
            <a:r>
              <a:rPr lang="es-ES"/>
              <a:t>+</a:t>
            </a:r>
            <a:endParaRPr lang="es-ES" baseline="0"/>
          </a:p>
        </p:txBody>
      </p:sp>
      <p:pic>
        <p:nvPicPr>
          <p:cNvPr id="124955" name="Picture 27" descr="ARRWC008"/>
          <p:cNvPicPr>
            <a:picLocks noChangeAspect="1" noChangeArrowheads="1"/>
          </p:cNvPicPr>
          <p:nvPr/>
        </p:nvPicPr>
        <p:blipFill>
          <a:blip r:embed="rId5">
            <a:lum bright="-18000" contrast="32000"/>
          </a:blip>
          <a:srcRect/>
          <a:stretch>
            <a:fillRect/>
          </a:stretch>
        </p:blipFill>
        <p:spPr bwMode="auto">
          <a:xfrm rot="10575179">
            <a:off x="4140200" y="2693988"/>
            <a:ext cx="584200" cy="2743200"/>
          </a:xfrm>
          <a:prstGeom prst="rect">
            <a:avLst/>
          </a:prstGeom>
          <a:noFill/>
        </p:spPr>
      </p:pic>
      <p:pic>
        <p:nvPicPr>
          <p:cNvPr id="124957" name="Picture 29" descr="ARRWC007"/>
          <p:cNvPicPr>
            <a:picLocks noChangeAspect="1" noChangeArrowheads="1"/>
          </p:cNvPicPr>
          <p:nvPr/>
        </p:nvPicPr>
        <p:blipFill>
          <a:blip r:embed="rId3">
            <a:lum bright="-24000" contrast="30000"/>
          </a:blip>
          <a:srcRect/>
          <a:stretch>
            <a:fillRect/>
          </a:stretch>
        </p:blipFill>
        <p:spPr bwMode="auto">
          <a:xfrm rot="212502">
            <a:off x="7451725" y="2705100"/>
            <a:ext cx="503238" cy="2617788"/>
          </a:xfrm>
          <a:prstGeom prst="rect">
            <a:avLst/>
          </a:prstGeom>
          <a:noFill/>
        </p:spPr>
      </p:pic>
      <p:pic>
        <p:nvPicPr>
          <p:cNvPr id="124959" name="Picture 31" descr="ARRWC0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78763" y="3357563"/>
            <a:ext cx="515937" cy="1800225"/>
          </a:xfrm>
          <a:prstGeom prst="rect">
            <a:avLst/>
          </a:prstGeom>
          <a:noFill/>
        </p:spPr>
      </p:pic>
      <p:sp>
        <p:nvSpPr>
          <p:cNvPr id="124947" name="Text Box 19"/>
          <p:cNvSpPr txBox="1">
            <a:spLocks noChangeArrowheads="1"/>
          </p:cNvSpPr>
          <p:nvPr/>
        </p:nvSpPr>
        <p:spPr bwMode="auto">
          <a:xfrm rot="-1677364">
            <a:off x="6877050" y="4076700"/>
            <a:ext cx="1943100" cy="641350"/>
          </a:xfrm>
          <a:prstGeom prst="rect">
            <a:avLst/>
          </a:prstGeom>
          <a:solidFill>
            <a:srgbClr val="FCDDD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i="1" baseline="0" dirty="0" err="1"/>
              <a:t>Tiorredoxina</a:t>
            </a:r>
            <a:r>
              <a:rPr lang="es-ES" b="1" i="1" baseline="0" dirty="0"/>
              <a:t> </a:t>
            </a:r>
            <a:r>
              <a:rPr lang="es-ES" b="1" i="1" baseline="0" dirty="0" err="1"/>
              <a:t>reductasa</a:t>
            </a:r>
            <a:endParaRPr lang="es-ES" b="1" i="1" baseline="0" dirty="0"/>
          </a:p>
        </p:txBody>
      </p:sp>
      <p:cxnSp>
        <p:nvCxnSpPr>
          <p:cNvPr id="5" name="4 Conector recto de flecha"/>
          <p:cNvCxnSpPr/>
          <p:nvPr/>
        </p:nvCxnSpPr>
        <p:spPr>
          <a:xfrm flipV="1">
            <a:off x="7371348" y="5588992"/>
            <a:ext cx="909052" cy="9800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4729295" y="6237312"/>
            <a:ext cx="3014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aseline="0" dirty="0" smtClean="0">
                <a:latin typeface="Arial Rounded MT Bold" panose="020F0704030504030204" pitchFamily="34" charset="0"/>
              </a:rPr>
              <a:t>proveniente de la vía de las pentosas</a:t>
            </a:r>
            <a:endParaRPr lang="es-AR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45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dirty="0" smtClean="0">
                <a:solidFill>
                  <a:schemeClr val="tx1"/>
                </a:solidFill>
              </a:rPr>
              <a:t>BLANCO </a:t>
            </a:r>
            <a:r>
              <a:rPr lang="es-ES_tradnl" dirty="0">
                <a:solidFill>
                  <a:schemeClr val="tx1"/>
                </a:solidFill>
              </a:rPr>
              <a:t>A., “Química Biológica”, Ed. El Ateneo, </a:t>
            </a:r>
            <a:r>
              <a:rPr lang="es-ES_tradnl" dirty="0" smtClean="0">
                <a:solidFill>
                  <a:schemeClr val="tx1"/>
                </a:solidFill>
              </a:rPr>
              <a:t>9a </a:t>
            </a:r>
            <a:r>
              <a:rPr lang="es-ES_tradnl" dirty="0" err="1">
                <a:solidFill>
                  <a:schemeClr val="tx1"/>
                </a:solidFill>
              </a:rPr>
              <a:t>edic</a:t>
            </a:r>
            <a:r>
              <a:rPr lang="es-ES_tradnl" dirty="0">
                <a:solidFill>
                  <a:schemeClr val="tx1"/>
                </a:solidFill>
              </a:rPr>
              <a:t>., Bs. As. (</a:t>
            </a:r>
            <a:r>
              <a:rPr lang="es-ES_tradnl" dirty="0" smtClean="0">
                <a:solidFill>
                  <a:schemeClr val="tx1"/>
                </a:solidFill>
              </a:rPr>
              <a:t>2012).</a:t>
            </a:r>
            <a:endParaRPr lang="es-ES_tradnl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dirty="0" smtClean="0">
                <a:solidFill>
                  <a:schemeClr val="tx1"/>
                </a:solidFill>
              </a:rPr>
              <a:t>LEHNINGER</a:t>
            </a:r>
            <a:r>
              <a:rPr lang="es-ES_tradnl" dirty="0">
                <a:solidFill>
                  <a:schemeClr val="tx1"/>
                </a:solidFill>
              </a:rPr>
              <a:t>, A.L., "Principios de Bioquímica", Ed. Omega, 4ª ed. (2008).</a:t>
            </a:r>
          </a:p>
          <a:p>
            <a:r>
              <a:rPr lang="es-AR" dirty="0" smtClean="0">
                <a:solidFill>
                  <a:schemeClr val="tx1"/>
                </a:solidFill>
              </a:rPr>
              <a:t>LIM y ROACH. “</a:t>
            </a:r>
            <a:r>
              <a:rPr lang="es-AR" dirty="0">
                <a:solidFill>
                  <a:schemeClr val="tx1"/>
                </a:solidFill>
              </a:rPr>
              <a:t>Metabolismo y nutrición”. </a:t>
            </a:r>
            <a:r>
              <a:rPr lang="es-AR" dirty="0" smtClean="0">
                <a:solidFill>
                  <a:schemeClr val="tx1"/>
                </a:solidFill>
              </a:rPr>
              <a:t>Cursos CRASH. 3° edición. </a:t>
            </a:r>
            <a:r>
              <a:rPr lang="es-AR" dirty="0"/>
              <a:t> </a:t>
            </a:r>
            <a:r>
              <a:rPr lang="es-AR" dirty="0" err="1" smtClean="0"/>
              <a:t>Elsevier</a:t>
            </a:r>
            <a:r>
              <a:rPr lang="es-AR" dirty="0" smtClean="0"/>
              <a:t>.</a:t>
            </a:r>
            <a:endParaRPr lang="es-AR" dirty="0">
              <a:solidFill>
                <a:schemeClr val="tx1"/>
              </a:solidFill>
            </a:endParaRPr>
          </a:p>
          <a:p>
            <a:endParaRPr lang="es-AR" dirty="0">
              <a:solidFill>
                <a:schemeClr val="tx1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tx1"/>
                </a:solidFill>
              </a:rPr>
              <a:t>Bibliografía </a:t>
            </a:r>
            <a:endParaRPr lang="es-A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23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1 CuadroTexto"/>
          <p:cNvSpPr txBox="1">
            <a:spLocks noChangeArrowheads="1"/>
          </p:cNvSpPr>
          <p:nvPr/>
        </p:nvSpPr>
        <p:spPr bwMode="auto">
          <a:xfrm>
            <a:off x="2627313" y="463550"/>
            <a:ext cx="38385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 u="sng">
                <a:latin typeface="Arial Rounded MT Bold" pitchFamily="34" charset="0"/>
              </a:rPr>
              <a:t>BASES NITROGENADAS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grpSp>
        <p:nvGrpSpPr>
          <p:cNvPr id="5" name="4 Grupo"/>
          <p:cNvGrpSpPr/>
          <p:nvPr/>
        </p:nvGrpSpPr>
        <p:grpSpPr>
          <a:xfrm>
            <a:off x="558800" y="1333500"/>
            <a:ext cx="8026400" cy="4191000"/>
            <a:chOff x="558800" y="1333500"/>
            <a:chExt cx="8026400" cy="4191000"/>
          </a:xfrm>
        </p:grpSpPr>
        <p:pic>
          <p:nvPicPr>
            <p:cNvPr id="6146" name="Imagen 2" descr="F10-01b.GIF002                                                 0000513BSumanas' Hard Drive            B4EBCDA7: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800" y="1333500"/>
              <a:ext cx="8026400" cy="419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1 CuadroTexto"/>
            <p:cNvSpPr txBox="1"/>
            <p:nvPr/>
          </p:nvSpPr>
          <p:spPr>
            <a:xfrm>
              <a:off x="690022" y="4512528"/>
              <a:ext cx="2801857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AR" sz="3200" dirty="0" err="1" smtClean="0"/>
                <a:t>pirimidinas</a:t>
              </a:r>
              <a:endParaRPr lang="es-AR" sz="3200" dirty="0"/>
            </a:p>
          </p:txBody>
        </p:sp>
        <p:sp>
          <p:nvSpPr>
            <p:cNvPr id="3" name="2 CuadroTexto"/>
            <p:cNvSpPr txBox="1"/>
            <p:nvPr/>
          </p:nvSpPr>
          <p:spPr>
            <a:xfrm>
              <a:off x="5364088" y="4565159"/>
              <a:ext cx="2592288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AR" sz="3200" dirty="0" smtClean="0"/>
                <a:t>purinas</a:t>
              </a:r>
              <a:endParaRPr lang="es-AR" sz="3200" dirty="0"/>
            </a:p>
          </p:txBody>
        </p:sp>
        <p:sp>
          <p:nvSpPr>
            <p:cNvPr id="4" name="3 Rectángulo"/>
            <p:cNvSpPr/>
            <p:nvPr/>
          </p:nvSpPr>
          <p:spPr>
            <a:xfrm>
              <a:off x="4067944" y="4857546"/>
              <a:ext cx="1080120" cy="666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412773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chemeClr val="hlink"/>
            </a:solidFill>
          </a:ln>
        </p:spPr>
        <p:txBody>
          <a:bodyPr/>
          <a:lstStyle/>
          <a:p>
            <a:r>
              <a:rPr lang="es-ES" sz="3200" b="1" dirty="0">
                <a:solidFill>
                  <a:schemeClr val="tx1"/>
                </a:solidFill>
              </a:rPr>
              <a:t>BASES </a:t>
            </a:r>
          </a:p>
        </p:txBody>
      </p:sp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16" y="1423647"/>
            <a:ext cx="8105276" cy="502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1187624" y="1412776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3347864" y="2420888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479748" y="1484784"/>
            <a:ext cx="8105276" cy="2448272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Rectángulo"/>
          <p:cNvSpPr/>
          <p:nvPr/>
        </p:nvSpPr>
        <p:spPr>
          <a:xfrm>
            <a:off x="479748" y="4005064"/>
            <a:ext cx="8105276" cy="2468605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1187624" y="4005064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7" name="16 Elipse"/>
          <p:cNvSpPr/>
          <p:nvPr/>
        </p:nvSpPr>
        <p:spPr>
          <a:xfrm>
            <a:off x="3851920" y="4581128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Elipse"/>
          <p:cNvSpPr/>
          <p:nvPr/>
        </p:nvSpPr>
        <p:spPr>
          <a:xfrm>
            <a:off x="5364088" y="3933056"/>
            <a:ext cx="576064" cy="7560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9" name="18 CuadroTexto"/>
          <p:cNvSpPr txBox="1"/>
          <p:nvPr/>
        </p:nvSpPr>
        <p:spPr>
          <a:xfrm>
            <a:off x="5773960" y="3049409"/>
            <a:ext cx="3838600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 smtClean="0">
                <a:solidFill>
                  <a:srgbClr val="FF0000"/>
                </a:solidFill>
                <a:latin typeface="+mn-lt"/>
              </a:rPr>
              <a:t>Ambas presentes en ARN y ADN</a:t>
            </a:r>
            <a:endParaRPr lang="es-AR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611560" y="6283873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 smtClean="0">
                <a:solidFill>
                  <a:srgbClr val="FF0000"/>
                </a:solidFill>
                <a:latin typeface="+mn-lt"/>
              </a:rPr>
              <a:t>ADN y ARN</a:t>
            </a:r>
            <a:endParaRPr lang="es-AR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3071192" y="6289769"/>
            <a:ext cx="1356792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 smtClean="0">
                <a:solidFill>
                  <a:srgbClr val="FF0000"/>
                </a:solidFill>
                <a:latin typeface="+mn-lt"/>
              </a:rPr>
              <a:t>ADN </a:t>
            </a:r>
            <a:endParaRPr lang="es-AR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375448" y="6289769"/>
            <a:ext cx="1356792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 smtClean="0">
                <a:solidFill>
                  <a:srgbClr val="FF0000"/>
                </a:solidFill>
                <a:latin typeface="+mn-lt"/>
              </a:rPr>
              <a:t>ARN</a:t>
            </a:r>
            <a:endParaRPr lang="es-AR" sz="28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83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13792"/>
            <a:ext cx="8229600" cy="1143000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s-ES" sz="3200" b="1">
                <a:solidFill>
                  <a:schemeClr val="tx1"/>
                </a:solidFill>
              </a:rPr>
              <a:t>AZUCAR PENTOSA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700213"/>
            <a:ext cx="4038600" cy="865187"/>
          </a:xfrm>
        </p:spPr>
        <p:txBody>
          <a:bodyPr/>
          <a:lstStyle/>
          <a:p>
            <a:r>
              <a:rPr lang="es-ES" sz="2800" b="1" dirty="0"/>
              <a:t>RIBOSA</a:t>
            </a:r>
          </a:p>
          <a:p>
            <a:endParaRPr lang="es-ES" sz="2800" b="1" dirty="0"/>
          </a:p>
          <a:p>
            <a:endParaRPr lang="es-ES" sz="2800" b="1" dirty="0"/>
          </a:p>
          <a:p>
            <a:endParaRPr lang="es-ES" sz="2800" b="1" dirty="0"/>
          </a:p>
          <a:p>
            <a:pPr>
              <a:buFontTx/>
              <a:buNone/>
            </a:pPr>
            <a:endParaRPr lang="es-ES" sz="2800" b="1" dirty="0"/>
          </a:p>
        </p:txBody>
      </p:sp>
      <p:pic>
        <p:nvPicPr>
          <p:cNvPr id="11269" name="Picture 5" descr="DRIBOSEH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 l="-4362" t="-4820" b="15891"/>
          <a:stretch>
            <a:fillRect/>
          </a:stretch>
        </p:blipFill>
        <p:spPr>
          <a:xfrm>
            <a:off x="5220072" y="3645024"/>
            <a:ext cx="3455987" cy="2665412"/>
          </a:xfrm>
          <a:solidFill>
            <a:schemeClr val="bg2"/>
          </a:solidFill>
          <a:ln/>
        </p:spPr>
      </p:pic>
      <p:pic>
        <p:nvPicPr>
          <p:cNvPr id="11273" name="Picture 9" descr="RIBOSE"/>
          <p:cNvPicPr>
            <a:picLocks noChangeAspect="1" noChangeArrowheads="1"/>
          </p:cNvPicPr>
          <p:nvPr/>
        </p:nvPicPr>
        <p:blipFill>
          <a:blip r:embed="rId3"/>
          <a:srcRect l="-3967" t="-4869" b="12627"/>
          <a:stretch>
            <a:fillRect/>
          </a:stretch>
        </p:blipFill>
        <p:spPr bwMode="auto">
          <a:xfrm>
            <a:off x="467544" y="2565400"/>
            <a:ext cx="3786187" cy="2736850"/>
          </a:xfrm>
          <a:prstGeom prst="rect">
            <a:avLst/>
          </a:prstGeom>
          <a:solidFill>
            <a:srgbClr val="FBF1A3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436096" y="2852738"/>
            <a:ext cx="3349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s-ES" sz="2800" b="1" baseline="0" dirty="0" smtClean="0">
                <a:solidFill>
                  <a:schemeClr val="tx2"/>
                </a:solidFill>
                <a:latin typeface="+mn-lt"/>
              </a:rPr>
              <a:t>* DESOXIRRIBOSA</a:t>
            </a:r>
            <a:endParaRPr lang="es-ES" sz="2800" b="1" baseline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" name="1 Elipse"/>
          <p:cNvSpPr/>
          <p:nvPr/>
        </p:nvSpPr>
        <p:spPr>
          <a:xfrm>
            <a:off x="7740352" y="5229200"/>
            <a:ext cx="504056" cy="11510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9381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agen 2" descr="http://3.bp.blogspot.com/_kOg8WbpptWg/Saxq71bhQAI/AAAAAAAAACo/iIc5l-Vmlp0/s320/constitucio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836613"/>
            <a:ext cx="6769100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1 CuadroTexto"/>
          <p:cNvSpPr txBox="1">
            <a:spLocks noChangeArrowheads="1"/>
          </p:cNvSpPr>
          <p:nvPr/>
        </p:nvSpPr>
        <p:spPr bwMode="auto">
          <a:xfrm>
            <a:off x="3635375" y="292100"/>
            <a:ext cx="2274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 u="sng">
                <a:latin typeface="Arial Rounded MT Bold" pitchFamily="34" charset="0"/>
              </a:rPr>
              <a:t>NUCLEÓTIDO</a:t>
            </a:r>
            <a:endParaRPr lang="es-AR" altLang="es-AR" sz="2400"/>
          </a:p>
        </p:txBody>
      </p:sp>
    </p:spTree>
    <p:extLst>
      <p:ext uri="{BB962C8B-B14F-4D97-AF65-F5344CB8AC3E}">
        <p14:creationId xmlns:p14="http://schemas.microsoft.com/office/powerpoint/2010/main" val="241518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n 4" descr="http://bifi.es/jsancho/estructuramacromoleculas/11nucleotidos/nucleosidosynucleotidos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84175"/>
            <a:ext cx="7056437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116013" y="188640"/>
            <a:ext cx="12957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AR" dirty="0" err="1" smtClean="0"/>
              <a:t>nucleósidos</a:t>
            </a:r>
            <a:endParaRPr lang="es-AR" dirty="0"/>
          </a:p>
        </p:txBody>
      </p:sp>
      <p:sp>
        <p:nvSpPr>
          <p:cNvPr id="3" name="2 CuadroTexto"/>
          <p:cNvSpPr txBox="1"/>
          <p:nvPr/>
        </p:nvSpPr>
        <p:spPr>
          <a:xfrm>
            <a:off x="4574570" y="188640"/>
            <a:ext cx="14375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AR" dirty="0" smtClean="0"/>
              <a:t>nucleótidos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4972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3698" y="1484784"/>
            <a:ext cx="877677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es-AR" sz="2000" b="1" dirty="0" smtClean="0">
                <a:latin typeface="Arial Black" pitchFamily="34" charset="0"/>
              </a:rPr>
              <a:t>Los </a:t>
            </a:r>
            <a:r>
              <a:rPr lang="es-AR" sz="2000" b="1" dirty="0">
                <a:latin typeface="Arial Black" pitchFamily="34" charset="0"/>
              </a:rPr>
              <a:t>ácidos nucleicos de los alimentos son degradados en intestino a nucleótidos libres, y estos a su vez a </a:t>
            </a:r>
            <a:r>
              <a:rPr lang="es-AR" sz="2000" b="1" dirty="0" err="1">
                <a:latin typeface="Arial Black" pitchFamily="34" charset="0"/>
              </a:rPr>
              <a:t>nucleósidos</a:t>
            </a:r>
            <a:r>
              <a:rPr lang="es-AR" sz="2000" b="1" dirty="0">
                <a:latin typeface="Arial Black" pitchFamily="34" charset="0"/>
              </a:rPr>
              <a:t> y fosfato.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es-AR" sz="2000" b="1" dirty="0" smtClean="0">
                <a:latin typeface="Arial Black" pitchFamily="34" charset="0"/>
              </a:rPr>
              <a:t>Los </a:t>
            </a:r>
            <a:r>
              <a:rPr lang="es-AR" sz="2000" b="1" dirty="0" err="1">
                <a:latin typeface="Arial Black" pitchFamily="34" charset="0"/>
              </a:rPr>
              <a:t>nucleósidos</a:t>
            </a:r>
            <a:r>
              <a:rPr lang="es-AR" sz="2000" b="1" dirty="0">
                <a:latin typeface="Arial Black" pitchFamily="34" charset="0"/>
              </a:rPr>
              <a:t> son absorbidos como tales o hidrolizados por </a:t>
            </a:r>
            <a:r>
              <a:rPr lang="es-AR" sz="2000" b="1" dirty="0" err="1">
                <a:latin typeface="Arial Black" pitchFamily="34" charset="0"/>
              </a:rPr>
              <a:t>nucleosidasas</a:t>
            </a:r>
            <a:r>
              <a:rPr lang="es-AR" sz="2000" b="1" dirty="0">
                <a:latin typeface="Arial Black" pitchFamily="34" charset="0"/>
              </a:rPr>
              <a:t> que separan la base nitrogenada y la pentosa correspondientes.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es-AR" sz="2000" b="1" dirty="0" smtClean="0">
                <a:latin typeface="Arial Black" pitchFamily="34" charset="0"/>
              </a:rPr>
              <a:t>Parte </a:t>
            </a:r>
            <a:r>
              <a:rPr lang="es-AR" sz="2000" b="1" dirty="0">
                <a:latin typeface="Arial Black" pitchFamily="34" charset="0"/>
              </a:rPr>
              <a:t>de las bases liberadas en la luz intestinal es degradada por acción de las bacterias de la flora normal; el resto se absorbe y pasa a la circulación portal</a:t>
            </a:r>
            <a:r>
              <a:rPr lang="es-AR" sz="2000" b="1" dirty="0" smtClean="0">
                <a:latin typeface="Arial Black" pitchFamily="34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es-AR" sz="2000" b="1" dirty="0" smtClean="0">
                <a:latin typeface="Arial Black" pitchFamily="34" charset="0"/>
              </a:rPr>
              <a:t>El aporte dietético NO es importante.</a:t>
            </a:r>
            <a:endParaRPr lang="es-AR" sz="2000" b="1" dirty="0">
              <a:latin typeface="Arial Black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3528" y="188640"/>
            <a:ext cx="7992888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2800" b="1" dirty="0">
                <a:latin typeface="Arial Black" pitchFamily="34" charset="0"/>
              </a:rPr>
              <a:t>DIGESTION Y ABSORCIÓN</a:t>
            </a:r>
          </a:p>
          <a:p>
            <a:pPr algn="ctr"/>
            <a:endParaRPr lang="es-AR" sz="2800" dirty="0"/>
          </a:p>
        </p:txBody>
      </p:sp>
    </p:spTree>
    <p:extLst>
      <p:ext uri="{BB962C8B-B14F-4D97-AF65-F5344CB8AC3E}">
        <p14:creationId xmlns:p14="http://schemas.microsoft.com/office/powerpoint/2010/main" val="20063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1213</Words>
  <Application>Microsoft Office PowerPoint</Application>
  <PresentationFormat>Presentación en pantalla (4:3)</PresentationFormat>
  <Paragraphs>206</Paragraphs>
  <Slides>35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 METABOLISMO DE NUCLEOTIDOS </vt:lpstr>
      <vt:lpstr>Presentación de PowerPoint</vt:lpstr>
      <vt:lpstr>Presentación de PowerPoint</vt:lpstr>
      <vt:lpstr>Presentación de PowerPoint</vt:lpstr>
      <vt:lpstr>BASES </vt:lpstr>
      <vt:lpstr>AZUCAR PENTOSA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Procedencia de los átomos del anillo de PURINA</vt:lpstr>
      <vt:lpstr>BIOSÍNTESIS DE PURINAS</vt:lpstr>
      <vt:lpstr>1°) Síntesis de inosina monofosfato (IMP): </vt:lpstr>
      <vt:lpstr>Síntesis de purinas </vt:lpstr>
      <vt:lpstr>2°) Conversión de IMP a AMP y GMP. </vt:lpstr>
      <vt:lpstr>RESUMEN DE LA VIA DE BIFURCACION</vt:lpstr>
      <vt:lpstr>Presentación de PowerPoint</vt:lpstr>
      <vt:lpstr>REQUERIMIENTOS PARA LA BIOSINTESIS DE NUCLEOTIDOS PURICOS</vt:lpstr>
      <vt:lpstr>Presentación de PowerPoint</vt:lpstr>
      <vt:lpstr>VIAS DE RECUPERACION</vt:lpstr>
      <vt:lpstr>DEGRADACIÓN DE PURINAS</vt:lpstr>
      <vt:lpstr>DEGRADACION DE PURINAS- FORMACION DE ACIDO URICO</vt:lpstr>
      <vt:lpstr>Resumen de la degradación de bases púricas</vt:lpstr>
      <vt:lpstr>Presentación de PowerPoint</vt:lpstr>
      <vt:lpstr>Presentación de PowerPoint</vt:lpstr>
      <vt:lpstr>Esquema de la síntesis de UTP y CTP</vt:lpstr>
      <vt:lpstr>Presentación de PowerPoint</vt:lpstr>
      <vt:lpstr>REGULACION DE LA ATC</vt:lpstr>
      <vt:lpstr>BIOSINTESIS DE dTMP</vt:lpstr>
      <vt:lpstr>Presentación de PowerPoint</vt:lpstr>
      <vt:lpstr>Degradación de Bases Pirimidínicas</vt:lpstr>
      <vt:lpstr>Biosíntesis de desoxirribonucleótidos</vt:lpstr>
      <vt:lpstr>Bibliografía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METABOLISMO DE NUCLEOTIDOS</dc:title>
  <dc:creator>ethel</dc:creator>
  <cp:lastModifiedBy>ethel</cp:lastModifiedBy>
  <cp:revision>31</cp:revision>
  <dcterms:created xsi:type="dcterms:W3CDTF">2016-10-17T13:31:52Z</dcterms:created>
  <dcterms:modified xsi:type="dcterms:W3CDTF">2016-10-19T12:52:45Z</dcterms:modified>
</cp:coreProperties>
</file>